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3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4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5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6.xml" ContentType="application/vnd.openxmlformats-officedocument.presentationml.notesSlide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7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8.xml" ContentType="application/vnd.openxmlformats-officedocument.presentationml.notesSlid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notesSlides/notesSlide9.xml" ContentType="application/vnd.openxmlformats-officedocument.presentationml.notesSlide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notesSlides/notesSlide10.xml" ContentType="application/vnd.openxmlformats-officedocument.presentationml.notesSlide+xml"/>
  <Override PartName="/ppt/tags/tag93.xml" ContentType="application/vnd.openxmlformats-officedocument.presentationml.tags+xml"/>
  <Override PartName="/ppt/notesSlides/notesSlide11.xml" ContentType="application/vnd.openxmlformats-officedocument.presentationml.notesSlide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notesSlides/notesSlide12.xml" ContentType="application/vnd.openxmlformats-officedocument.presentationml.notesSlide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notesSlides/notesSlide13.xml" ContentType="application/vnd.openxmlformats-officedocument.presentationml.notesSlide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notesSlides/notesSlide14.xml" ContentType="application/vnd.openxmlformats-officedocument.presentationml.notesSlide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notesSlides/notesSlide15.xml" ContentType="application/vnd.openxmlformats-officedocument.presentationml.notesSlide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notesSlides/notesSlide16.xml" ContentType="application/vnd.openxmlformats-officedocument.presentationml.notesSlide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notesSlides/notesSlide17.xml" ContentType="application/vnd.openxmlformats-officedocument.presentationml.notesSlide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notesSlides/notesSlide18.xml" ContentType="application/vnd.openxmlformats-officedocument.presentationml.notesSlide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notesSlides/notesSlide19.xml" ContentType="application/vnd.openxmlformats-officedocument.presentationml.notesSlide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notesSlides/notesSlide20.xml" ContentType="application/vnd.openxmlformats-officedocument.presentationml.notesSlide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notesSlides/notesSlide21.xml" ContentType="application/vnd.openxmlformats-officedocument.presentationml.notesSlide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notesSlides/notesSlide22.xml" ContentType="application/vnd.openxmlformats-officedocument.presentationml.notesSlide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notesSlides/notesSlide23.xml" ContentType="application/vnd.openxmlformats-officedocument.presentationml.notesSlide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notesSlides/notesSlide24.xml" ContentType="application/vnd.openxmlformats-officedocument.presentationml.notesSlide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notesSlides/notesSlide25.xml" ContentType="application/vnd.openxmlformats-officedocument.presentationml.notesSlide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notesSlides/notesSlide26.xml" ContentType="application/vnd.openxmlformats-officedocument.presentationml.notesSlide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notesSlides/notesSlide27.xml" ContentType="application/vnd.openxmlformats-officedocument.presentationml.notesSlide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notesSlides/notesSlide28.xml" ContentType="application/vnd.openxmlformats-officedocument.presentationml.notesSlide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notesSlides/notesSlide29.xml" ContentType="application/vnd.openxmlformats-officedocument.presentationml.notesSlide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notesSlides/notesSlide30.xml" ContentType="application/vnd.openxmlformats-officedocument.presentationml.notesSlide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notesSlides/notesSlide31.xml" ContentType="application/vnd.openxmlformats-officedocument.presentationml.notesSlide+xml"/>
  <Override PartName="/ppt/tags/tag339.xml" ContentType="application/vnd.openxmlformats-officedocument.presentationml.tags+xml"/>
  <Override PartName="/ppt/notesSlides/notesSlide32.xml" ContentType="application/vnd.openxmlformats-officedocument.presentationml.notesSlide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notesSlides/notesSlide33.xml" ContentType="application/vnd.openxmlformats-officedocument.presentationml.notesSlide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notesSlides/notesSlide34.xml" ContentType="application/vnd.openxmlformats-officedocument.presentationml.notesSlide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notesSlides/notesSlide35.xml" ContentType="application/vnd.openxmlformats-officedocument.presentationml.notesSlide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notesSlides/notesSlide36.xml" ContentType="application/vnd.openxmlformats-officedocument.presentationml.notesSlide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notesSlides/notesSlide37.xml" ContentType="application/vnd.openxmlformats-officedocument.presentationml.notesSlide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notesSlides/notesSlide38.xml" ContentType="application/vnd.openxmlformats-officedocument.presentationml.notesSlide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84" r:id="rId2"/>
    <p:sldMasterId id="2147483696" r:id="rId3"/>
    <p:sldMasterId id="2147483708" r:id="rId4"/>
    <p:sldMasterId id="2147483720" r:id="rId5"/>
    <p:sldMasterId id="2147483732" r:id="rId6"/>
    <p:sldMasterId id="2147483744" r:id="rId7"/>
    <p:sldMasterId id="2147483888" r:id="rId8"/>
    <p:sldMasterId id="2147483900" r:id="rId9"/>
    <p:sldMasterId id="2147483924" r:id="rId10"/>
    <p:sldMasterId id="2147483984" r:id="rId11"/>
  </p:sldMasterIdLst>
  <p:notesMasterIdLst>
    <p:notesMasterId r:id="rId53"/>
  </p:notesMasterIdLst>
  <p:handoutMasterIdLst>
    <p:handoutMasterId r:id="rId54"/>
  </p:handoutMasterIdLst>
  <p:sldIdLst>
    <p:sldId id="289" r:id="rId12"/>
    <p:sldId id="654" r:id="rId13"/>
    <p:sldId id="821" r:id="rId14"/>
    <p:sldId id="878" r:id="rId15"/>
    <p:sldId id="877" r:id="rId16"/>
    <p:sldId id="843" r:id="rId17"/>
    <p:sldId id="879" r:id="rId18"/>
    <p:sldId id="881" r:id="rId19"/>
    <p:sldId id="842" r:id="rId20"/>
    <p:sldId id="891" r:id="rId21"/>
    <p:sldId id="880" r:id="rId22"/>
    <p:sldId id="822" r:id="rId23"/>
    <p:sldId id="882" r:id="rId24"/>
    <p:sldId id="825" r:id="rId25"/>
    <p:sldId id="890" r:id="rId26"/>
    <p:sldId id="844" r:id="rId27"/>
    <p:sldId id="845" r:id="rId28"/>
    <p:sldId id="850" r:id="rId29"/>
    <p:sldId id="851" r:id="rId30"/>
    <p:sldId id="883" r:id="rId31"/>
    <p:sldId id="888" r:id="rId32"/>
    <p:sldId id="884" r:id="rId33"/>
    <p:sldId id="885" r:id="rId34"/>
    <p:sldId id="886" r:id="rId35"/>
    <p:sldId id="853" r:id="rId36"/>
    <p:sldId id="854" r:id="rId37"/>
    <p:sldId id="889" r:id="rId38"/>
    <p:sldId id="887" r:id="rId39"/>
    <p:sldId id="892" r:id="rId40"/>
    <p:sldId id="893" r:id="rId41"/>
    <p:sldId id="894" r:id="rId42"/>
    <p:sldId id="896" r:id="rId43"/>
    <p:sldId id="867" r:id="rId44"/>
    <p:sldId id="897" r:id="rId45"/>
    <p:sldId id="898" r:id="rId46"/>
    <p:sldId id="870" r:id="rId47"/>
    <p:sldId id="900" r:id="rId48"/>
    <p:sldId id="899" r:id="rId49"/>
    <p:sldId id="901" r:id="rId50"/>
    <p:sldId id="902" r:id="rId51"/>
    <p:sldId id="875" r:id="rId52"/>
  </p:sldIdLst>
  <p:sldSz cx="12192000" cy="6858000"/>
  <p:notesSz cx="6858000" cy="9144000"/>
  <p:custDataLst>
    <p:tags r:id="rId5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4C7F"/>
    <a:srgbClr val="9DC3E6"/>
    <a:srgbClr val="3D46CB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55" autoAdjust="0"/>
    <p:restoredTop sz="88665" autoAdjust="0"/>
  </p:normalViewPr>
  <p:slideViewPr>
    <p:cSldViewPr snapToGrid="0">
      <p:cViewPr varScale="1">
        <p:scale>
          <a:sx n="76" d="100"/>
          <a:sy n="76" d="100"/>
        </p:scale>
        <p:origin x="1094" y="-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9" Type="http://schemas.openxmlformats.org/officeDocument/2006/relationships/slide" Target="slides/slide28.xml"/><Relationship Id="rId21" Type="http://schemas.openxmlformats.org/officeDocument/2006/relationships/slide" Target="slides/slide10.xml"/><Relationship Id="rId34" Type="http://schemas.openxmlformats.org/officeDocument/2006/relationships/slide" Target="slides/slide23.xml"/><Relationship Id="rId42" Type="http://schemas.openxmlformats.org/officeDocument/2006/relationships/slide" Target="slides/slide31.xml"/><Relationship Id="rId47" Type="http://schemas.openxmlformats.org/officeDocument/2006/relationships/slide" Target="slides/slide36.xml"/><Relationship Id="rId50" Type="http://schemas.openxmlformats.org/officeDocument/2006/relationships/slide" Target="slides/slide39.xml"/><Relationship Id="rId55" Type="http://schemas.openxmlformats.org/officeDocument/2006/relationships/tags" Target="tags/tag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9" Type="http://schemas.openxmlformats.org/officeDocument/2006/relationships/slide" Target="slides/slide18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slide" Target="slides/slide21.xml"/><Relationship Id="rId37" Type="http://schemas.openxmlformats.org/officeDocument/2006/relationships/slide" Target="slides/slide26.xml"/><Relationship Id="rId40" Type="http://schemas.openxmlformats.org/officeDocument/2006/relationships/slide" Target="slides/slide29.xml"/><Relationship Id="rId45" Type="http://schemas.openxmlformats.org/officeDocument/2006/relationships/slide" Target="slides/slide34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slide" Target="slides/slide19.xml"/><Relationship Id="rId35" Type="http://schemas.openxmlformats.org/officeDocument/2006/relationships/slide" Target="slides/slide24.xml"/><Relationship Id="rId43" Type="http://schemas.openxmlformats.org/officeDocument/2006/relationships/slide" Target="slides/slide32.xml"/><Relationship Id="rId48" Type="http://schemas.openxmlformats.org/officeDocument/2006/relationships/slide" Target="slides/slide37.xml"/><Relationship Id="rId56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0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slide" Target="slides/slide22.xml"/><Relationship Id="rId38" Type="http://schemas.openxmlformats.org/officeDocument/2006/relationships/slide" Target="slides/slide27.xml"/><Relationship Id="rId46" Type="http://schemas.openxmlformats.org/officeDocument/2006/relationships/slide" Target="slides/slide35.xml"/><Relationship Id="rId59" Type="http://schemas.openxmlformats.org/officeDocument/2006/relationships/tableStyles" Target="tableStyles.xml"/><Relationship Id="rId20" Type="http://schemas.openxmlformats.org/officeDocument/2006/relationships/slide" Target="slides/slide9.xml"/><Relationship Id="rId41" Type="http://schemas.openxmlformats.org/officeDocument/2006/relationships/slide" Target="slides/slide3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slide" Target="slides/slide25.xml"/><Relationship Id="rId49" Type="http://schemas.openxmlformats.org/officeDocument/2006/relationships/slide" Target="slides/slide38.xml"/><Relationship Id="rId57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20.xml"/><Relationship Id="rId44" Type="http://schemas.openxmlformats.org/officeDocument/2006/relationships/slide" Target="slides/slide33.xml"/><Relationship Id="rId52" Type="http://schemas.openxmlformats.org/officeDocument/2006/relationships/slide" Target="slides/slide4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1D01C-E971-48D3-8091-F1BAD13B3E09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24FEEE-C054-422E-9B64-4B321878BE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20078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注意介绍的几个方法是怎么穿起来的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89278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3778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9438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另外新增</a:t>
            </a:r>
            <a:r>
              <a:rPr lang="en-US" altLang="zh-CN" dirty="0"/>
              <a:t>SSE</a:t>
            </a:r>
            <a:r>
              <a:rPr lang="zh-CN" altLang="en-US" dirty="0"/>
              <a:t>的发展历史，参考讲座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54302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96370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如果随机修改数据库中的一个记录造成的影响足够小，求得的统计特征就不能被用来反推出单一记录的内容；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algn="l"/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设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DB</a:t>
            </a: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为一个数据库，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q₁, ..., qₙ</a:t>
            </a: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为不重复的搜索查询，这些查询在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DB</a:t>
            </a: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上使用上述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[CLRZ18]</a:t>
            </a: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的可搜索加密方案加密，并关联到关键字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kw₁, ..., kwₙ</a:t>
            </a: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。共现矩阵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M̄(q₁, ..., qₙ; DB)</a:t>
            </a: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的对角线元素，即查询响应量，表示客户端检索的分片数量。对于特定查询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qᵢ</a:t>
            </a: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，检索的分片数量由以下因素决定：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在预处理步骤之前包含关键字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kwᵢ</a:t>
            </a: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且未从中移除该关键字的分片数量。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在预处理步骤之前不包含关键字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kwᵢ</a:t>
            </a: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但添加了该关键字的分片数量。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48563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97905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24755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88786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967209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8704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68460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28211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31268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PS</a:t>
            </a:r>
            <a:r>
              <a:rPr lang="zh-CN" altLang="en-US" dirty="0"/>
              <a:t>的原语是什么，在这个原语的基础上增加或改变了什么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48290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25659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829884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002309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56397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40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9186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613968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41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688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Amjad G, et al. Dynamic volume-hiding encrypted multi-maps with applications to searchable encryption[J]. Cryptology </a:t>
            </a:r>
            <a:r>
              <a:rPr lang="en-US" altLang="zh-CN" sz="1200" b="0" i="0" dirty="0" err="1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ePrint</a:t>
            </a:r>
            <a:r>
              <a:rPr lang="en-US" altLang="zh-CN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Archive, 2021.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Kamara, S., &amp; </a:t>
            </a:r>
            <a:r>
              <a:rPr lang="en-US" altLang="zh-CN" sz="1200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Moataz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, T. (2019). Computationally volume-hiding structured encryption. In Advances in Cryptology–EUROCRYPT 2019: 38th Annual International Conference on the Theory and Applications of Cryptographic Techniques, Darmstadt, Germany, May 19–23, 2019, Proceedings, Part II 38 (pp. 183-213). Springer International Publishing.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28291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8412020-890B-4198-ABC0-DCFE55E7498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7856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2025/2/6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76.xml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tags" Target="../tags/tag71.xml"/><Relationship Id="rId7" Type="http://schemas.openxmlformats.org/officeDocument/2006/relationships/tags" Target="../tags/tag75.xml"/><Relationship Id="rId12" Type="http://schemas.openxmlformats.org/officeDocument/2006/relationships/notesSlide" Target="../notesSlides/notesSlide9.xml"/><Relationship Id="rId17" Type="http://schemas.microsoft.com/office/2007/relationships/hdphoto" Target="../media/hdphoto1.wdp"/><Relationship Id="rId2" Type="http://schemas.openxmlformats.org/officeDocument/2006/relationships/tags" Target="../tags/tag70.xml"/><Relationship Id="rId16" Type="http://schemas.openxmlformats.org/officeDocument/2006/relationships/image" Target="../media/image7.png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73.xml"/><Relationship Id="rId15" Type="http://schemas.openxmlformats.org/officeDocument/2006/relationships/image" Target="../media/image6.png"/><Relationship Id="rId10" Type="http://schemas.openxmlformats.org/officeDocument/2006/relationships/tags" Target="../tags/tag78.xml"/><Relationship Id="rId4" Type="http://schemas.openxmlformats.org/officeDocument/2006/relationships/tags" Target="../tags/tag72.xml"/><Relationship Id="rId9" Type="http://schemas.openxmlformats.org/officeDocument/2006/relationships/tags" Target="../tags/tag77.xml"/><Relationship Id="rId1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tags" Target="../tags/tag91.xml"/><Relationship Id="rId18" Type="http://schemas.openxmlformats.org/officeDocument/2006/relationships/image" Target="../media/image6.png"/><Relationship Id="rId3" Type="http://schemas.openxmlformats.org/officeDocument/2006/relationships/tags" Target="../tags/tag81.xml"/><Relationship Id="rId21" Type="http://schemas.openxmlformats.org/officeDocument/2006/relationships/image" Target="../media/image8.png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17" Type="http://schemas.openxmlformats.org/officeDocument/2006/relationships/image" Target="../media/image5.png"/><Relationship Id="rId2" Type="http://schemas.openxmlformats.org/officeDocument/2006/relationships/tags" Target="../tags/tag80.xml"/><Relationship Id="rId16" Type="http://schemas.openxmlformats.org/officeDocument/2006/relationships/notesSlide" Target="../notesSlides/notesSlide10.xml"/><Relationship Id="rId20" Type="http://schemas.microsoft.com/office/2007/relationships/hdphoto" Target="../media/hdphoto1.wdp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5" Type="http://schemas.openxmlformats.org/officeDocument/2006/relationships/slideLayout" Target="../slideLayouts/slideLayout7.xml"/><Relationship Id="rId10" Type="http://schemas.openxmlformats.org/officeDocument/2006/relationships/tags" Target="../tags/tag88.xml"/><Relationship Id="rId19" Type="http://schemas.openxmlformats.org/officeDocument/2006/relationships/image" Target="../media/image7.png"/><Relationship Id="rId4" Type="http://schemas.openxmlformats.org/officeDocument/2006/relationships/tags" Target="../tags/tag82.xml"/><Relationship Id="rId9" Type="http://schemas.openxmlformats.org/officeDocument/2006/relationships/tags" Target="../tags/tag87.xml"/><Relationship Id="rId14" Type="http://schemas.openxmlformats.org/officeDocument/2006/relationships/tags" Target="../tags/tag9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3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01.xml"/><Relationship Id="rId13" Type="http://schemas.openxmlformats.org/officeDocument/2006/relationships/image" Target="../media/image5.png"/><Relationship Id="rId18" Type="http://schemas.openxmlformats.org/officeDocument/2006/relationships/image" Target="../media/image7.png"/><Relationship Id="rId3" Type="http://schemas.openxmlformats.org/officeDocument/2006/relationships/tags" Target="../tags/tag96.xml"/><Relationship Id="rId7" Type="http://schemas.openxmlformats.org/officeDocument/2006/relationships/tags" Target="../tags/tag100.xml"/><Relationship Id="rId12" Type="http://schemas.openxmlformats.org/officeDocument/2006/relationships/notesSlide" Target="../notesSlides/notesSlide12.xml"/><Relationship Id="rId17" Type="http://schemas.openxmlformats.org/officeDocument/2006/relationships/image" Target="../media/image6.png"/><Relationship Id="rId2" Type="http://schemas.openxmlformats.org/officeDocument/2006/relationships/tags" Target="../tags/tag95.xml"/><Relationship Id="rId16" Type="http://schemas.openxmlformats.org/officeDocument/2006/relationships/image" Target="../media/image14.svg"/><Relationship Id="rId20" Type="http://schemas.openxmlformats.org/officeDocument/2006/relationships/image" Target="../media/image8.png"/><Relationship Id="rId1" Type="http://schemas.openxmlformats.org/officeDocument/2006/relationships/tags" Target="../tags/tag94.xml"/><Relationship Id="rId6" Type="http://schemas.openxmlformats.org/officeDocument/2006/relationships/tags" Target="../tags/tag99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98.xml"/><Relationship Id="rId15" Type="http://schemas.openxmlformats.org/officeDocument/2006/relationships/image" Target="../media/image13.png"/><Relationship Id="rId10" Type="http://schemas.openxmlformats.org/officeDocument/2006/relationships/tags" Target="../tags/tag103.xml"/><Relationship Id="rId19" Type="http://schemas.microsoft.com/office/2007/relationships/hdphoto" Target="../media/hdphoto1.wdp"/><Relationship Id="rId4" Type="http://schemas.openxmlformats.org/officeDocument/2006/relationships/tags" Target="../tags/tag97.xml"/><Relationship Id="rId9" Type="http://schemas.openxmlformats.org/officeDocument/2006/relationships/tags" Target="../tags/tag102.xml"/><Relationship Id="rId1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12" Type="http://schemas.openxmlformats.org/officeDocument/2006/relationships/notesSlide" Target="../notesSlides/notesSlide13.xml"/><Relationship Id="rId17" Type="http://schemas.microsoft.com/office/2007/relationships/hdphoto" Target="../media/hdphoto1.wdp"/><Relationship Id="rId2" Type="http://schemas.openxmlformats.org/officeDocument/2006/relationships/tags" Target="../tags/tag105.xml"/><Relationship Id="rId16" Type="http://schemas.openxmlformats.org/officeDocument/2006/relationships/image" Target="../media/image7.png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108.xml"/><Relationship Id="rId15" Type="http://schemas.openxmlformats.org/officeDocument/2006/relationships/image" Target="../media/image6.png"/><Relationship Id="rId10" Type="http://schemas.openxmlformats.org/officeDocument/2006/relationships/tags" Target="../tags/tag113.xml"/><Relationship Id="rId4" Type="http://schemas.openxmlformats.org/officeDocument/2006/relationships/tags" Target="../tags/tag107.xml"/><Relationship Id="rId9" Type="http://schemas.openxmlformats.org/officeDocument/2006/relationships/tags" Target="../tags/tag112.xml"/><Relationship Id="rId1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21.xml"/><Relationship Id="rId13" Type="http://schemas.openxmlformats.org/officeDocument/2006/relationships/image" Target="../media/image5.png"/><Relationship Id="rId18" Type="http://schemas.microsoft.com/office/2007/relationships/hdphoto" Target="../media/hdphoto1.wdp"/><Relationship Id="rId3" Type="http://schemas.openxmlformats.org/officeDocument/2006/relationships/tags" Target="../tags/tag116.xml"/><Relationship Id="rId7" Type="http://schemas.openxmlformats.org/officeDocument/2006/relationships/tags" Target="../tags/tag120.xml"/><Relationship Id="rId12" Type="http://schemas.openxmlformats.org/officeDocument/2006/relationships/notesSlide" Target="../notesSlides/notesSlide14.xml"/><Relationship Id="rId17" Type="http://schemas.openxmlformats.org/officeDocument/2006/relationships/image" Target="../media/image7.png"/><Relationship Id="rId2" Type="http://schemas.openxmlformats.org/officeDocument/2006/relationships/tags" Target="../tags/tag115.xml"/><Relationship Id="rId16" Type="http://schemas.openxmlformats.org/officeDocument/2006/relationships/image" Target="../media/image6.png"/><Relationship Id="rId1" Type="http://schemas.openxmlformats.org/officeDocument/2006/relationships/tags" Target="../tags/tag114.xml"/><Relationship Id="rId6" Type="http://schemas.openxmlformats.org/officeDocument/2006/relationships/tags" Target="../tags/tag119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118.xml"/><Relationship Id="rId15" Type="http://schemas.openxmlformats.org/officeDocument/2006/relationships/image" Target="../media/image14.svg"/><Relationship Id="rId10" Type="http://schemas.openxmlformats.org/officeDocument/2006/relationships/tags" Target="../tags/tag123.xml"/><Relationship Id="rId19" Type="http://schemas.openxmlformats.org/officeDocument/2006/relationships/image" Target="../media/image8.png"/><Relationship Id="rId4" Type="http://schemas.openxmlformats.org/officeDocument/2006/relationships/tags" Target="../tags/tag117.xml"/><Relationship Id="rId9" Type="http://schemas.openxmlformats.org/officeDocument/2006/relationships/tags" Target="../tags/tag122.xml"/><Relationship Id="rId1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31.xml"/><Relationship Id="rId13" Type="http://schemas.openxmlformats.org/officeDocument/2006/relationships/image" Target="../media/image5.png"/><Relationship Id="rId18" Type="http://schemas.openxmlformats.org/officeDocument/2006/relationships/image" Target="../media/image7.png"/><Relationship Id="rId3" Type="http://schemas.openxmlformats.org/officeDocument/2006/relationships/tags" Target="../tags/tag126.xml"/><Relationship Id="rId7" Type="http://schemas.openxmlformats.org/officeDocument/2006/relationships/tags" Target="../tags/tag130.xml"/><Relationship Id="rId12" Type="http://schemas.openxmlformats.org/officeDocument/2006/relationships/notesSlide" Target="../notesSlides/notesSlide15.xml"/><Relationship Id="rId17" Type="http://schemas.openxmlformats.org/officeDocument/2006/relationships/image" Target="../media/image6.png"/><Relationship Id="rId2" Type="http://schemas.openxmlformats.org/officeDocument/2006/relationships/tags" Target="../tags/tag125.xml"/><Relationship Id="rId16" Type="http://schemas.openxmlformats.org/officeDocument/2006/relationships/image" Target="../media/image27.png"/><Relationship Id="rId20" Type="http://schemas.openxmlformats.org/officeDocument/2006/relationships/image" Target="../media/image8.png"/><Relationship Id="rId1" Type="http://schemas.openxmlformats.org/officeDocument/2006/relationships/tags" Target="../tags/tag124.xml"/><Relationship Id="rId6" Type="http://schemas.openxmlformats.org/officeDocument/2006/relationships/tags" Target="../tags/tag129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128.xml"/><Relationship Id="rId15" Type="http://schemas.openxmlformats.org/officeDocument/2006/relationships/image" Target="../media/image26.png"/><Relationship Id="rId10" Type="http://schemas.openxmlformats.org/officeDocument/2006/relationships/tags" Target="../tags/tag133.xml"/><Relationship Id="rId19" Type="http://schemas.microsoft.com/office/2007/relationships/hdphoto" Target="../media/hdphoto1.wdp"/><Relationship Id="rId4" Type="http://schemas.openxmlformats.org/officeDocument/2006/relationships/tags" Target="../tags/tag127.xml"/><Relationship Id="rId9" Type="http://schemas.openxmlformats.org/officeDocument/2006/relationships/tags" Target="../tags/tag132.xml"/><Relationship Id="rId1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41.xml"/><Relationship Id="rId13" Type="http://schemas.openxmlformats.org/officeDocument/2006/relationships/image" Target="../media/image5.png"/><Relationship Id="rId18" Type="http://schemas.openxmlformats.org/officeDocument/2006/relationships/image" Target="../media/image7.png"/><Relationship Id="rId3" Type="http://schemas.openxmlformats.org/officeDocument/2006/relationships/tags" Target="../tags/tag136.xml"/><Relationship Id="rId7" Type="http://schemas.openxmlformats.org/officeDocument/2006/relationships/tags" Target="../tags/tag140.xml"/><Relationship Id="rId12" Type="http://schemas.openxmlformats.org/officeDocument/2006/relationships/notesSlide" Target="../notesSlides/notesSlide16.xml"/><Relationship Id="rId17" Type="http://schemas.openxmlformats.org/officeDocument/2006/relationships/image" Target="../media/image6.png"/><Relationship Id="rId2" Type="http://schemas.openxmlformats.org/officeDocument/2006/relationships/tags" Target="../tags/tag135.xml"/><Relationship Id="rId16" Type="http://schemas.openxmlformats.org/officeDocument/2006/relationships/image" Target="../media/image30.png"/><Relationship Id="rId20" Type="http://schemas.openxmlformats.org/officeDocument/2006/relationships/image" Target="../media/image8.png"/><Relationship Id="rId1" Type="http://schemas.openxmlformats.org/officeDocument/2006/relationships/tags" Target="../tags/tag134.xml"/><Relationship Id="rId6" Type="http://schemas.openxmlformats.org/officeDocument/2006/relationships/tags" Target="../tags/tag139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138.xml"/><Relationship Id="rId15" Type="http://schemas.openxmlformats.org/officeDocument/2006/relationships/image" Target="../media/image29.png"/><Relationship Id="rId10" Type="http://schemas.openxmlformats.org/officeDocument/2006/relationships/tags" Target="../tags/tag143.xml"/><Relationship Id="rId19" Type="http://schemas.microsoft.com/office/2007/relationships/hdphoto" Target="../media/hdphoto1.wdp"/><Relationship Id="rId4" Type="http://schemas.openxmlformats.org/officeDocument/2006/relationships/tags" Target="../tags/tag137.xml"/><Relationship Id="rId9" Type="http://schemas.openxmlformats.org/officeDocument/2006/relationships/tags" Target="../tags/tag142.xml"/><Relationship Id="rId1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151.xml"/><Relationship Id="rId13" Type="http://schemas.openxmlformats.org/officeDocument/2006/relationships/tags" Target="../tags/tag156.xml"/><Relationship Id="rId18" Type="http://schemas.openxmlformats.org/officeDocument/2006/relationships/tags" Target="../tags/tag161.xml"/><Relationship Id="rId3" Type="http://schemas.openxmlformats.org/officeDocument/2006/relationships/tags" Target="../tags/tag146.xml"/><Relationship Id="rId21" Type="http://schemas.openxmlformats.org/officeDocument/2006/relationships/image" Target="../media/image5.png"/><Relationship Id="rId7" Type="http://schemas.openxmlformats.org/officeDocument/2006/relationships/tags" Target="../tags/tag150.xml"/><Relationship Id="rId12" Type="http://schemas.openxmlformats.org/officeDocument/2006/relationships/tags" Target="../tags/tag155.xml"/><Relationship Id="rId17" Type="http://schemas.openxmlformats.org/officeDocument/2006/relationships/tags" Target="../tags/tag160.xml"/><Relationship Id="rId25" Type="http://schemas.openxmlformats.org/officeDocument/2006/relationships/image" Target="../media/image8.png"/><Relationship Id="rId2" Type="http://schemas.openxmlformats.org/officeDocument/2006/relationships/tags" Target="../tags/tag145.xml"/><Relationship Id="rId16" Type="http://schemas.openxmlformats.org/officeDocument/2006/relationships/tags" Target="../tags/tag159.xml"/><Relationship Id="rId20" Type="http://schemas.openxmlformats.org/officeDocument/2006/relationships/notesSlide" Target="../notesSlides/notesSlide17.xml"/><Relationship Id="rId1" Type="http://schemas.openxmlformats.org/officeDocument/2006/relationships/tags" Target="../tags/tag144.xml"/><Relationship Id="rId6" Type="http://schemas.openxmlformats.org/officeDocument/2006/relationships/tags" Target="../tags/tag149.xml"/><Relationship Id="rId11" Type="http://schemas.openxmlformats.org/officeDocument/2006/relationships/tags" Target="../tags/tag154.xml"/><Relationship Id="rId24" Type="http://schemas.microsoft.com/office/2007/relationships/hdphoto" Target="../media/hdphoto1.wdp"/><Relationship Id="rId5" Type="http://schemas.openxmlformats.org/officeDocument/2006/relationships/tags" Target="../tags/tag148.xml"/><Relationship Id="rId15" Type="http://schemas.openxmlformats.org/officeDocument/2006/relationships/tags" Target="../tags/tag158.xml"/><Relationship Id="rId23" Type="http://schemas.openxmlformats.org/officeDocument/2006/relationships/image" Target="../media/image7.png"/><Relationship Id="rId10" Type="http://schemas.openxmlformats.org/officeDocument/2006/relationships/tags" Target="../tags/tag153.xml"/><Relationship Id="rId19" Type="http://schemas.openxmlformats.org/officeDocument/2006/relationships/slideLayout" Target="../slideLayouts/slideLayout18.xml"/><Relationship Id="rId4" Type="http://schemas.openxmlformats.org/officeDocument/2006/relationships/tags" Target="../tags/tag147.xml"/><Relationship Id="rId9" Type="http://schemas.openxmlformats.org/officeDocument/2006/relationships/tags" Target="../tags/tag152.xml"/><Relationship Id="rId14" Type="http://schemas.openxmlformats.org/officeDocument/2006/relationships/tags" Target="../tags/tag157.xml"/><Relationship Id="rId2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169.xml"/><Relationship Id="rId13" Type="http://schemas.openxmlformats.org/officeDocument/2006/relationships/tags" Target="../tags/tag174.xml"/><Relationship Id="rId18" Type="http://schemas.openxmlformats.org/officeDocument/2006/relationships/tags" Target="../tags/tag179.xml"/><Relationship Id="rId26" Type="http://schemas.openxmlformats.org/officeDocument/2006/relationships/image" Target="../media/image8.png"/><Relationship Id="rId3" Type="http://schemas.openxmlformats.org/officeDocument/2006/relationships/tags" Target="../tags/tag164.xml"/><Relationship Id="rId21" Type="http://schemas.openxmlformats.org/officeDocument/2006/relationships/notesSlide" Target="../notesSlides/notesSlide18.xml"/><Relationship Id="rId7" Type="http://schemas.openxmlformats.org/officeDocument/2006/relationships/tags" Target="../tags/tag168.xml"/><Relationship Id="rId12" Type="http://schemas.openxmlformats.org/officeDocument/2006/relationships/tags" Target="../tags/tag173.xml"/><Relationship Id="rId17" Type="http://schemas.openxmlformats.org/officeDocument/2006/relationships/tags" Target="../tags/tag178.xml"/><Relationship Id="rId25" Type="http://schemas.microsoft.com/office/2007/relationships/hdphoto" Target="../media/hdphoto1.wdp"/><Relationship Id="rId2" Type="http://schemas.openxmlformats.org/officeDocument/2006/relationships/tags" Target="../tags/tag163.xml"/><Relationship Id="rId16" Type="http://schemas.openxmlformats.org/officeDocument/2006/relationships/tags" Target="../tags/tag177.xml"/><Relationship Id="rId20" Type="http://schemas.openxmlformats.org/officeDocument/2006/relationships/slideLayout" Target="../slideLayouts/slideLayout29.xml"/><Relationship Id="rId1" Type="http://schemas.openxmlformats.org/officeDocument/2006/relationships/tags" Target="../tags/tag162.xml"/><Relationship Id="rId6" Type="http://schemas.openxmlformats.org/officeDocument/2006/relationships/tags" Target="../tags/tag167.xml"/><Relationship Id="rId11" Type="http://schemas.openxmlformats.org/officeDocument/2006/relationships/tags" Target="../tags/tag172.xml"/><Relationship Id="rId24" Type="http://schemas.openxmlformats.org/officeDocument/2006/relationships/image" Target="../media/image7.png"/><Relationship Id="rId5" Type="http://schemas.openxmlformats.org/officeDocument/2006/relationships/tags" Target="../tags/tag166.xml"/><Relationship Id="rId15" Type="http://schemas.openxmlformats.org/officeDocument/2006/relationships/tags" Target="../tags/tag176.xml"/><Relationship Id="rId23" Type="http://schemas.openxmlformats.org/officeDocument/2006/relationships/image" Target="../media/image6.png"/><Relationship Id="rId10" Type="http://schemas.openxmlformats.org/officeDocument/2006/relationships/tags" Target="../tags/tag171.xml"/><Relationship Id="rId19" Type="http://schemas.openxmlformats.org/officeDocument/2006/relationships/tags" Target="../tags/tag180.xml"/><Relationship Id="rId4" Type="http://schemas.openxmlformats.org/officeDocument/2006/relationships/tags" Target="../tags/tag165.xml"/><Relationship Id="rId9" Type="http://schemas.openxmlformats.org/officeDocument/2006/relationships/tags" Target="../tags/tag170.xml"/><Relationship Id="rId14" Type="http://schemas.openxmlformats.org/officeDocument/2006/relationships/tags" Target="../tags/tag175.xml"/><Relationship Id="rId2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4.png"/><Relationship Id="rId5" Type="http://schemas.openxmlformats.org/officeDocument/2006/relationships/tags" Target="../tags/tag6.xml"/><Relationship Id="rId10" Type="http://schemas.openxmlformats.org/officeDocument/2006/relationships/image" Target="../media/image3.jpeg"/><Relationship Id="rId4" Type="http://schemas.openxmlformats.org/officeDocument/2006/relationships/tags" Target="../tags/tag5.xm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188.xml"/><Relationship Id="rId13" Type="http://schemas.openxmlformats.org/officeDocument/2006/relationships/tags" Target="../tags/tag193.xml"/><Relationship Id="rId18" Type="http://schemas.openxmlformats.org/officeDocument/2006/relationships/tags" Target="../tags/tag198.xml"/><Relationship Id="rId26" Type="http://schemas.openxmlformats.org/officeDocument/2006/relationships/image" Target="../media/image33.png"/><Relationship Id="rId3" Type="http://schemas.openxmlformats.org/officeDocument/2006/relationships/tags" Target="../tags/tag183.xml"/><Relationship Id="rId21" Type="http://schemas.openxmlformats.org/officeDocument/2006/relationships/notesSlide" Target="../notesSlides/notesSlide19.xml"/><Relationship Id="rId7" Type="http://schemas.openxmlformats.org/officeDocument/2006/relationships/tags" Target="../tags/tag187.xml"/><Relationship Id="rId12" Type="http://schemas.openxmlformats.org/officeDocument/2006/relationships/tags" Target="../tags/tag192.xml"/><Relationship Id="rId17" Type="http://schemas.openxmlformats.org/officeDocument/2006/relationships/tags" Target="../tags/tag197.xml"/><Relationship Id="rId25" Type="http://schemas.openxmlformats.org/officeDocument/2006/relationships/image" Target="../media/image32.png"/><Relationship Id="rId2" Type="http://schemas.openxmlformats.org/officeDocument/2006/relationships/tags" Target="../tags/tag182.xml"/><Relationship Id="rId16" Type="http://schemas.openxmlformats.org/officeDocument/2006/relationships/tags" Target="../tags/tag196.xml"/><Relationship Id="rId20" Type="http://schemas.openxmlformats.org/officeDocument/2006/relationships/slideLayout" Target="../slideLayouts/slideLayout18.xml"/><Relationship Id="rId29" Type="http://schemas.openxmlformats.org/officeDocument/2006/relationships/image" Target="../media/image7.png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11" Type="http://schemas.openxmlformats.org/officeDocument/2006/relationships/tags" Target="../tags/tag191.xml"/><Relationship Id="rId24" Type="http://schemas.openxmlformats.org/officeDocument/2006/relationships/image" Target="../media/image14.svg"/><Relationship Id="rId5" Type="http://schemas.openxmlformats.org/officeDocument/2006/relationships/tags" Target="../tags/tag185.xml"/><Relationship Id="rId15" Type="http://schemas.openxmlformats.org/officeDocument/2006/relationships/tags" Target="../tags/tag195.xml"/><Relationship Id="rId23" Type="http://schemas.openxmlformats.org/officeDocument/2006/relationships/image" Target="../media/image31.png"/><Relationship Id="rId28" Type="http://schemas.openxmlformats.org/officeDocument/2006/relationships/image" Target="../media/image6.png"/><Relationship Id="rId10" Type="http://schemas.openxmlformats.org/officeDocument/2006/relationships/tags" Target="../tags/tag190.xml"/><Relationship Id="rId19" Type="http://schemas.openxmlformats.org/officeDocument/2006/relationships/tags" Target="../tags/tag199.xml"/><Relationship Id="rId31" Type="http://schemas.openxmlformats.org/officeDocument/2006/relationships/image" Target="../media/image8.png"/><Relationship Id="rId4" Type="http://schemas.openxmlformats.org/officeDocument/2006/relationships/tags" Target="../tags/tag184.xml"/><Relationship Id="rId9" Type="http://schemas.openxmlformats.org/officeDocument/2006/relationships/tags" Target="../tags/tag189.xml"/><Relationship Id="rId14" Type="http://schemas.openxmlformats.org/officeDocument/2006/relationships/tags" Target="../tags/tag194.xml"/><Relationship Id="rId22" Type="http://schemas.openxmlformats.org/officeDocument/2006/relationships/image" Target="../media/image5.png"/><Relationship Id="rId27" Type="http://schemas.openxmlformats.org/officeDocument/2006/relationships/image" Target="../media/image34.png"/><Relationship Id="rId30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207.xml"/><Relationship Id="rId13" Type="http://schemas.openxmlformats.org/officeDocument/2006/relationships/tags" Target="../tags/tag212.xml"/><Relationship Id="rId18" Type="http://schemas.openxmlformats.org/officeDocument/2006/relationships/tags" Target="../tags/tag217.xml"/><Relationship Id="rId26" Type="http://schemas.openxmlformats.org/officeDocument/2006/relationships/image" Target="../media/image6.png"/><Relationship Id="rId3" Type="http://schemas.openxmlformats.org/officeDocument/2006/relationships/tags" Target="../tags/tag202.xml"/><Relationship Id="rId21" Type="http://schemas.openxmlformats.org/officeDocument/2006/relationships/notesSlide" Target="../notesSlides/notesSlide20.xml"/><Relationship Id="rId7" Type="http://schemas.openxmlformats.org/officeDocument/2006/relationships/tags" Target="../tags/tag206.xml"/><Relationship Id="rId12" Type="http://schemas.openxmlformats.org/officeDocument/2006/relationships/tags" Target="../tags/tag211.xml"/><Relationship Id="rId17" Type="http://schemas.openxmlformats.org/officeDocument/2006/relationships/tags" Target="../tags/tag216.xml"/><Relationship Id="rId25" Type="http://schemas.openxmlformats.org/officeDocument/2006/relationships/image" Target="../media/image37.png"/><Relationship Id="rId2" Type="http://schemas.openxmlformats.org/officeDocument/2006/relationships/tags" Target="../tags/tag201.xml"/><Relationship Id="rId16" Type="http://schemas.openxmlformats.org/officeDocument/2006/relationships/tags" Target="../tags/tag215.xml"/><Relationship Id="rId20" Type="http://schemas.openxmlformats.org/officeDocument/2006/relationships/slideLayout" Target="../slideLayouts/slideLayout18.xml"/><Relationship Id="rId29" Type="http://schemas.openxmlformats.org/officeDocument/2006/relationships/image" Target="../media/image8.png"/><Relationship Id="rId1" Type="http://schemas.openxmlformats.org/officeDocument/2006/relationships/tags" Target="../tags/tag200.xml"/><Relationship Id="rId6" Type="http://schemas.openxmlformats.org/officeDocument/2006/relationships/tags" Target="../tags/tag205.xml"/><Relationship Id="rId11" Type="http://schemas.openxmlformats.org/officeDocument/2006/relationships/tags" Target="../tags/tag210.xml"/><Relationship Id="rId24" Type="http://schemas.openxmlformats.org/officeDocument/2006/relationships/image" Target="../media/image36.png"/><Relationship Id="rId5" Type="http://schemas.openxmlformats.org/officeDocument/2006/relationships/tags" Target="../tags/tag204.xml"/><Relationship Id="rId15" Type="http://schemas.openxmlformats.org/officeDocument/2006/relationships/tags" Target="../tags/tag214.xml"/><Relationship Id="rId23" Type="http://schemas.openxmlformats.org/officeDocument/2006/relationships/image" Target="../media/image35.png"/><Relationship Id="rId28" Type="http://schemas.microsoft.com/office/2007/relationships/hdphoto" Target="../media/hdphoto1.wdp"/><Relationship Id="rId10" Type="http://schemas.openxmlformats.org/officeDocument/2006/relationships/tags" Target="../tags/tag209.xml"/><Relationship Id="rId19" Type="http://schemas.openxmlformats.org/officeDocument/2006/relationships/tags" Target="../tags/tag218.xml"/><Relationship Id="rId4" Type="http://schemas.openxmlformats.org/officeDocument/2006/relationships/tags" Target="../tags/tag203.xml"/><Relationship Id="rId9" Type="http://schemas.openxmlformats.org/officeDocument/2006/relationships/tags" Target="../tags/tag208.xml"/><Relationship Id="rId14" Type="http://schemas.openxmlformats.org/officeDocument/2006/relationships/tags" Target="../tags/tag213.xml"/><Relationship Id="rId22" Type="http://schemas.openxmlformats.org/officeDocument/2006/relationships/image" Target="../media/image5.png"/><Relationship Id="rId27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226.xml"/><Relationship Id="rId13" Type="http://schemas.openxmlformats.org/officeDocument/2006/relationships/tags" Target="../tags/tag231.xml"/><Relationship Id="rId18" Type="http://schemas.openxmlformats.org/officeDocument/2006/relationships/tags" Target="../tags/tag236.xml"/><Relationship Id="rId26" Type="http://schemas.openxmlformats.org/officeDocument/2006/relationships/image" Target="../media/image40.png"/><Relationship Id="rId3" Type="http://schemas.openxmlformats.org/officeDocument/2006/relationships/tags" Target="../tags/tag221.xml"/><Relationship Id="rId21" Type="http://schemas.openxmlformats.org/officeDocument/2006/relationships/slideLayout" Target="../slideLayouts/slideLayout18.xml"/><Relationship Id="rId7" Type="http://schemas.openxmlformats.org/officeDocument/2006/relationships/tags" Target="../tags/tag225.xml"/><Relationship Id="rId12" Type="http://schemas.openxmlformats.org/officeDocument/2006/relationships/tags" Target="../tags/tag230.xml"/><Relationship Id="rId17" Type="http://schemas.openxmlformats.org/officeDocument/2006/relationships/tags" Target="../tags/tag235.xml"/><Relationship Id="rId25" Type="http://schemas.openxmlformats.org/officeDocument/2006/relationships/image" Target="../media/image39.png"/><Relationship Id="rId2" Type="http://schemas.openxmlformats.org/officeDocument/2006/relationships/tags" Target="../tags/tag220.xml"/><Relationship Id="rId16" Type="http://schemas.openxmlformats.org/officeDocument/2006/relationships/tags" Target="../tags/tag234.xml"/><Relationship Id="rId20" Type="http://schemas.openxmlformats.org/officeDocument/2006/relationships/tags" Target="../tags/tag238.xml"/><Relationship Id="rId29" Type="http://schemas.openxmlformats.org/officeDocument/2006/relationships/image" Target="../media/image6.png"/><Relationship Id="rId1" Type="http://schemas.openxmlformats.org/officeDocument/2006/relationships/tags" Target="../tags/tag219.xml"/><Relationship Id="rId6" Type="http://schemas.openxmlformats.org/officeDocument/2006/relationships/tags" Target="../tags/tag224.xml"/><Relationship Id="rId11" Type="http://schemas.openxmlformats.org/officeDocument/2006/relationships/tags" Target="../tags/tag229.xml"/><Relationship Id="rId24" Type="http://schemas.openxmlformats.org/officeDocument/2006/relationships/image" Target="../media/image38.png"/><Relationship Id="rId32" Type="http://schemas.openxmlformats.org/officeDocument/2006/relationships/image" Target="../media/image8.png"/><Relationship Id="rId5" Type="http://schemas.openxmlformats.org/officeDocument/2006/relationships/tags" Target="../tags/tag223.xml"/><Relationship Id="rId15" Type="http://schemas.openxmlformats.org/officeDocument/2006/relationships/tags" Target="../tags/tag233.xml"/><Relationship Id="rId23" Type="http://schemas.openxmlformats.org/officeDocument/2006/relationships/image" Target="../media/image5.png"/><Relationship Id="rId28" Type="http://schemas.openxmlformats.org/officeDocument/2006/relationships/image" Target="../media/image41.png"/><Relationship Id="rId10" Type="http://schemas.openxmlformats.org/officeDocument/2006/relationships/tags" Target="../tags/tag228.xml"/><Relationship Id="rId19" Type="http://schemas.openxmlformats.org/officeDocument/2006/relationships/tags" Target="../tags/tag237.xml"/><Relationship Id="rId31" Type="http://schemas.microsoft.com/office/2007/relationships/hdphoto" Target="../media/hdphoto1.wdp"/><Relationship Id="rId4" Type="http://schemas.openxmlformats.org/officeDocument/2006/relationships/tags" Target="../tags/tag222.xml"/><Relationship Id="rId9" Type="http://schemas.openxmlformats.org/officeDocument/2006/relationships/tags" Target="../tags/tag227.xml"/><Relationship Id="rId14" Type="http://schemas.openxmlformats.org/officeDocument/2006/relationships/tags" Target="../tags/tag232.xml"/><Relationship Id="rId22" Type="http://schemas.openxmlformats.org/officeDocument/2006/relationships/notesSlide" Target="../notesSlides/notesSlide21.xml"/><Relationship Id="rId27" Type="http://schemas.openxmlformats.org/officeDocument/2006/relationships/image" Target="../media/image32.png"/><Relationship Id="rId30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246.xml"/><Relationship Id="rId13" Type="http://schemas.openxmlformats.org/officeDocument/2006/relationships/image" Target="../media/image5.png"/><Relationship Id="rId18" Type="http://schemas.microsoft.com/office/2007/relationships/hdphoto" Target="../media/hdphoto1.wdp"/><Relationship Id="rId3" Type="http://schemas.openxmlformats.org/officeDocument/2006/relationships/tags" Target="../tags/tag241.xml"/><Relationship Id="rId7" Type="http://schemas.openxmlformats.org/officeDocument/2006/relationships/tags" Target="../tags/tag245.xml"/><Relationship Id="rId12" Type="http://schemas.openxmlformats.org/officeDocument/2006/relationships/notesSlide" Target="../notesSlides/notesSlide22.xml"/><Relationship Id="rId17" Type="http://schemas.openxmlformats.org/officeDocument/2006/relationships/image" Target="../media/image7.png"/><Relationship Id="rId2" Type="http://schemas.openxmlformats.org/officeDocument/2006/relationships/tags" Target="../tags/tag240.xml"/><Relationship Id="rId16" Type="http://schemas.openxmlformats.org/officeDocument/2006/relationships/image" Target="../media/image6.png"/><Relationship Id="rId1" Type="http://schemas.openxmlformats.org/officeDocument/2006/relationships/tags" Target="../tags/tag239.xml"/><Relationship Id="rId6" Type="http://schemas.openxmlformats.org/officeDocument/2006/relationships/tags" Target="../tags/tag244.xml"/><Relationship Id="rId11" Type="http://schemas.openxmlformats.org/officeDocument/2006/relationships/slideLayout" Target="../slideLayouts/slideLayout18.xml"/><Relationship Id="rId5" Type="http://schemas.openxmlformats.org/officeDocument/2006/relationships/tags" Target="../tags/tag243.xml"/><Relationship Id="rId15" Type="http://schemas.openxmlformats.org/officeDocument/2006/relationships/image" Target="../media/image43.png"/><Relationship Id="rId10" Type="http://schemas.openxmlformats.org/officeDocument/2006/relationships/tags" Target="../tags/tag248.xml"/><Relationship Id="rId19" Type="http://schemas.openxmlformats.org/officeDocument/2006/relationships/image" Target="../media/image8.png"/><Relationship Id="rId4" Type="http://schemas.openxmlformats.org/officeDocument/2006/relationships/tags" Target="../tags/tag242.xml"/><Relationship Id="rId9" Type="http://schemas.openxmlformats.org/officeDocument/2006/relationships/tags" Target="../tags/tag247.xml"/><Relationship Id="rId1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256.xml"/><Relationship Id="rId13" Type="http://schemas.openxmlformats.org/officeDocument/2006/relationships/image" Target="../media/image5.png"/><Relationship Id="rId18" Type="http://schemas.microsoft.com/office/2007/relationships/hdphoto" Target="../media/hdphoto1.wdp"/><Relationship Id="rId3" Type="http://schemas.openxmlformats.org/officeDocument/2006/relationships/tags" Target="../tags/tag251.xml"/><Relationship Id="rId7" Type="http://schemas.openxmlformats.org/officeDocument/2006/relationships/tags" Target="../tags/tag255.xml"/><Relationship Id="rId12" Type="http://schemas.openxmlformats.org/officeDocument/2006/relationships/notesSlide" Target="../notesSlides/notesSlide23.xml"/><Relationship Id="rId17" Type="http://schemas.openxmlformats.org/officeDocument/2006/relationships/image" Target="../media/image7.png"/><Relationship Id="rId2" Type="http://schemas.openxmlformats.org/officeDocument/2006/relationships/tags" Target="../tags/tag250.xml"/><Relationship Id="rId16" Type="http://schemas.openxmlformats.org/officeDocument/2006/relationships/image" Target="../media/image6.png"/><Relationship Id="rId1" Type="http://schemas.openxmlformats.org/officeDocument/2006/relationships/tags" Target="../tags/tag249.xml"/><Relationship Id="rId6" Type="http://schemas.openxmlformats.org/officeDocument/2006/relationships/tags" Target="../tags/tag254.xml"/><Relationship Id="rId11" Type="http://schemas.openxmlformats.org/officeDocument/2006/relationships/slideLayout" Target="../slideLayouts/slideLayout40.xml"/><Relationship Id="rId5" Type="http://schemas.openxmlformats.org/officeDocument/2006/relationships/tags" Target="../tags/tag253.xml"/><Relationship Id="rId15" Type="http://schemas.openxmlformats.org/officeDocument/2006/relationships/image" Target="../media/image45.png"/><Relationship Id="rId10" Type="http://schemas.openxmlformats.org/officeDocument/2006/relationships/tags" Target="../tags/tag258.xml"/><Relationship Id="rId19" Type="http://schemas.openxmlformats.org/officeDocument/2006/relationships/image" Target="../media/image8.png"/><Relationship Id="rId4" Type="http://schemas.openxmlformats.org/officeDocument/2006/relationships/tags" Target="../tags/tag252.xml"/><Relationship Id="rId9" Type="http://schemas.openxmlformats.org/officeDocument/2006/relationships/tags" Target="../tags/tag257.xml"/><Relationship Id="rId14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13" Type="http://schemas.openxmlformats.org/officeDocument/2006/relationships/image" Target="../media/image5.png"/><Relationship Id="rId18" Type="http://schemas.openxmlformats.org/officeDocument/2006/relationships/image" Target="../media/image7.png"/><Relationship Id="rId3" Type="http://schemas.openxmlformats.org/officeDocument/2006/relationships/tags" Target="../tags/tag261.xml"/><Relationship Id="rId7" Type="http://schemas.openxmlformats.org/officeDocument/2006/relationships/tags" Target="../tags/tag265.xml"/><Relationship Id="rId12" Type="http://schemas.openxmlformats.org/officeDocument/2006/relationships/notesSlide" Target="../notesSlides/notesSlide24.xml"/><Relationship Id="rId17" Type="http://schemas.openxmlformats.org/officeDocument/2006/relationships/image" Target="../media/image6.png"/><Relationship Id="rId2" Type="http://schemas.openxmlformats.org/officeDocument/2006/relationships/tags" Target="../tags/tag260.xml"/><Relationship Id="rId16" Type="http://schemas.openxmlformats.org/officeDocument/2006/relationships/image" Target="../media/image48.png"/><Relationship Id="rId20" Type="http://schemas.openxmlformats.org/officeDocument/2006/relationships/image" Target="../media/image8.png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11" Type="http://schemas.openxmlformats.org/officeDocument/2006/relationships/slideLayout" Target="../slideLayouts/slideLayout51.xml"/><Relationship Id="rId5" Type="http://schemas.openxmlformats.org/officeDocument/2006/relationships/tags" Target="../tags/tag263.xml"/><Relationship Id="rId15" Type="http://schemas.openxmlformats.org/officeDocument/2006/relationships/image" Target="../media/image47.png"/><Relationship Id="rId10" Type="http://schemas.openxmlformats.org/officeDocument/2006/relationships/tags" Target="../tags/tag268.xml"/><Relationship Id="rId19" Type="http://schemas.microsoft.com/office/2007/relationships/hdphoto" Target="../media/hdphoto1.wdp"/><Relationship Id="rId4" Type="http://schemas.openxmlformats.org/officeDocument/2006/relationships/tags" Target="../tags/tag262.xml"/><Relationship Id="rId9" Type="http://schemas.openxmlformats.org/officeDocument/2006/relationships/tags" Target="../tags/tag267.xml"/><Relationship Id="rId1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tags" Target="../tags/tag276.xml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tags" Target="../tags/tag271.xml"/><Relationship Id="rId7" Type="http://schemas.openxmlformats.org/officeDocument/2006/relationships/tags" Target="../tags/tag275.xml"/><Relationship Id="rId12" Type="http://schemas.openxmlformats.org/officeDocument/2006/relationships/notesSlide" Target="../notesSlides/notesSlide25.xml"/><Relationship Id="rId17" Type="http://schemas.microsoft.com/office/2007/relationships/hdphoto" Target="../media/hdphoto1.wdp"/><Relationship Id="rId2" Type="http://schemas.openxmlformats.org/officeDocument/2006/relationships/tags" Target="../tags/tag270.xml"/><Relationship Id="rId16" Type="http://schemas.openxmlformats.org/officeDocument/2006/relationships/image" Target="../media/image7.png"/><Relationship Id="rId1" Type="http://schemas.openxmlformats.org/officeDocument/2006/relationships/tags" Target="../tags/tag269.xml"/><Relationship Id="rId6" Type="http://schemas.openxmlformats.org/officeDocument/2006/relationships/tags" Target="../tags/tag274.xml"/><Relationship Id="rId11" Type="http://schemas.openxmlformats.org/officeDocument/2006/relationships/slideLayout" Target="../slideLayouts/slideLayout62.xml"/><Relationship Id="rId5" Type="http://schemas.openxmlformats.org/officeDocument/2006/relationships/tags" Target="../tags/tag273.xml"/><Relationship Id="rId15" Type="http://schemas.openxmlformats.org/officeDocument/2006/relationships/image" Target="../media/image6.png"/><Relationship Id="rId10" Type="http://schemas.openxmlformats.org/officeDocument/2006/relationships/tags" Target="../tags/tag278.xml"/><Relationship Id="rId4" Type="http://schemas.openxmlformats.org/officeDocument/2006/relationships/tags" Target="../tags/tag272.xml"/><Relationship Id="rId9" Type="http://schemas.openxmlformats.org/officeDocument/2006/relationships/tags" Target="../tags/tag277.xml"/><Relationship Id="rId14" Type="http://schemas.openxmlformats.org/officeDocument/2006/relationships/image" Target="../media/image49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tags" Target="../tags/tag286.xml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tags" Target="../tags/tag281.xml"/><Relationship Id="rId7" Type="http://schemas.openxmlformats.org/officeDocument/2006/relationships/tags" Target="../tags/tag285.xml"/><Relationship Id="rId12" Type="http://schemas.openxmlformats.org/officeDocument/2006/relationships/notesSlide" Target="../notesSlides/notesSlide26.xml"/><Relationship Id="rId17" Type="http://schemas.microsoft.com/office/2007/relationships/hdphoto" Target="../media/hdphoto1.wdp"/><Relationship Id="rId2" Type="http://schemas.openxmlformats.org/officeDocument/2006/relationships/tags" Target="../tags/tag280.xml"/><Relationship Id="rId16" Type="http://schemas.openxmlformats.org/officeDocument/2006/relationships/image" Target="../media/image7.png"/><Relationship Id="rId1" Type="http://schemas.openxmlformats.org/officeDocument/2006/relationships/tags" Target="../tags/tag279.xml"/><Relationship Id="rId6" Type="http://schemas.openxmlformats.org/officeDocument/2006/relationships/tags" Target="../tags/tag284.xml"/><Relationship Id="rId11" Type="http://schemas.openxmlformats.org/officeDocument/2006/relationships/slideLayout" Target="../slideLayouts/slideLayout73.xml"/><Relationship Id="rId5" Type="http://schemas.openxmlformats.org/officeDocument/2006/relationships/tags" Target="../tags/tag283.xml"/><Relationship Id="rId15" Type="http://schemas.openxmlformats.org/officeDocument/2006/relationships/image" Target="../media/image6.png"/><Relationship Id="rId10" Type="http://schemas.openxmlformats.org/officeDocument/2006/relationships/tags" Target="../tags/tag288.xml"/><Relationship Id="rId4" Type="http://schemas.openxmlformats.org/officeDocument/2006/relationships/tags" Target="../tags/tag282.xml"/><Relationship Id="rId9" Type="http://schemas.openxmlformats.org/officeDocument/2006/relationships/tags" Target="../tags/tag287.xml"/><Relationship Id="rId14" Type="http://schemas.openxmlformats.org/officeDocument/2006/relationships/image" Target="../media/image50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tags" Target="../tags/tag296.xml"/><Relationship Id="rId13" Type="http://schemas.openxmlformats.org/officeDocument/2006/relationships/image" Target="../media/image5.png"/><Relationship Id="rId18" Type="http://schemas.openxmlformats.org/officeDocument/2006/relationships/image" Target="../media/image6.png"/><Relationship Id="rId3" Type="http://schemas.openxmlformats.org/officeDocument/2006/relationships/tags" Target="../tags/tag291.xml"/><Relationship Id="rId21" Type="http://schemas.openxmlformats.org/officeDocument/2006/relationships/image" Target="../media/image8.png"/><Relationship Id="rId7" Type="http://schemas.openxmlformats.org/officeDocument/2006/relationships/tags" Target="../tags/tag295.xml"/><Relationship Id="rId12" Type="http://schemas.openxmlformats.org/officeDocument/2006/relationships/notesSlide" Target="../notesSlides/notesSlide27.xml"/><Relationship Id="rId17" Type="http://schemas.openxmlformats.org/officeDocument/2006/relationships/image" Target="../media/image54.png"/><Relationship Id="rId2" Type="http://schemas.openxmlformats.org/officeDocument/2006/relationships/tags" Target="../tags/tag290.xml"/><Relationship Id="rId16" Type="http://schemas.openxmlformats.org/officeDocument/2006/relationships/image" Target="../media/image53.png"/><Relationship Id="rId20" Type="http://schemas.microsoft.com/office/2007/relationships/hdphoto" Target="../media/hdphoto1.wdp"/><Relationship Id="rId1" Type="http://schemas.openxmlformats.org/officeDocument/2006/relationships/tags" Target="../tags/tag289.xml"/><Relationship Id="rId6" Type="http://schemas.openxmlformats.org/officeDocument/2006/relationships/tags" Target="../tags/tag294.xml"/><Relationship Id="rId11" Type="http://schemas.openxmlformats.org/officeDocument/2006/relationships/slideLayout" Target="../slideLayouts/slideLayout73.xml"/><Relationship Id="rId5" Type="http://schemas.openxmlformats.org/officeDocument/2006/relationships/tags" Target="../tags/tag293.xml"/><Relationship Id="rId15" Type="http://schemas.openxmlformats.org/officeDocument/2006/relationships/image" Target="../media/image52.png"/><Relationship Id="rId10" Type="http://schemas.openxmlformats.org/officeDocument/2006/relationships/tags" Target="../tags/tag298.xml"/><Relationship Id="rId19" Type="http://schemas.openxmlformats.org/officeDocument/2006/relationships/image" Target="../media/image7.png"/><Relationship Id="rId4" Type="http://schemas.openxmlformats.org/officeDocument/2006/relationships/tags" Target="../tags/tag292.xml"/><Relationship Id="rId9" Type="http://schemas.openxmlformats.org/officeDocument/2006/relationships/tags" Target="../tags/tag297.xml"/><Relationship Id="rId14" Type="http://schemas.openxmlformats.org/officeDocument/2006/relationships/image" Target="../media/image51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tags" Target="../tags/tag306.xml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tags" Target="../tags/tag301.xml"/><Relationship Id="rId7" Type="http://schemas.openxmlformats.org/officeDocument/2006/relationships/tags" Target="../tags/tag305.xml"/><Relationship Id="rId12" Type="http://schemas.openxmlformats.org/officeDocument/2006/relationships/notesSlide" Target="../notesSlides/notesSlide28.xml"/><Relationship Id="rId17" Type="http://schemas.microsoft.com/office/2007/relationships/hdphoto" Target="../media/hdphoto1.wdp"/><Relationship Id="rId2" Type="http://schemas.openxmlformats.org/officeDocument/2006/relationships/tags" Target="../tags/tag300.xml"/><Relationship Id="rId16" Type="http://schemas.openxmlformats.org/officeDocument/2006/relationships/image" Target="../media/image7.png"/><Relationship Id="rId1" Type="http://schemas.openxmlformats.org/officeDocument/2006/relationships/tags" Target="../tags/tag299.xml"/><Relationship Id="rId6" Type="http://schemas.openxmlformats.org/officeDocument/2006/relationships/tags" Target="../tags/tag304.xml"/><Relationship Id="rId11" Type="http://schemas.openxmlformats.org/officeDocument/2006/relationships/slideLayout" Target="../slideLayouts/slideLayout73.xml"/><Relationship Id="rId5" Type="http://schemas.openxmlformats.org/officeDocument/2006/relationships/tags" Target="../tags/tag303.xml"/><Relationship Id="rId15" Type="http://schemas.openxmlformats.org/officeDocument/2006/relationships/image" Target="../media/image6.png"/><Relationship Id="rId10" Type="http://schemas.openxmlformats.org/officeDocument/2006/relationships/tags" Target="../tags/tag308.xml"/><Relationship Id="rId4" Type="http://schemas.openxmlformats.org/officeDocument/2006/relationships/tags" Target="../tags/tag302.xml"/><Relationship Id="rId9" Type="http://schemas.openxmlformats.org/officeDocument/2006/relationships/tags" Target="../tags/tag307.xml"/><Relationship Id="rId14" Type="http://schemas.openxmlformats.org/officeDocument/2006/relationships/image" Target="../media/image5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tags" Target="../tags/tag316.xml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tags" Target="../tags/tag311.xml"/><Relationship Id="rId7" Type="http://schemas.openxmlformats.org/officeDocument/2006/relationships/tags" Target="../tags/tag315.xml"/><Relationship Id="rId12" Type="http://schemas.openxmlformats.org/officeDocument/2006/relationships/notesSlide" Target="../notesSlides/notesSlide29.xml"/><Relationship Id="rId17" Type="http://schemas.microsoft.com/office/2007/relationships/hdphoto" Target="../media/hdphoto1.wdp"/><Relationship Id="rId2" Type="http://schemas.openxmlformats.org/officeDocument/2006/relationships/tags" Target="../tags/tag310.xml"/><Relationship Id="rId16" Type="http://schemas.openxmlformats.org/officeDocument/2006/relationships/image" Target="../media/image7.png"/><Relationship Id="rId1" Type="http://schemas.openxmlformats.org/officeDocument/2006/relationships/tags" Target="../tags/tag309.xml"/><Relationship Id="rId6" Type="http://schemas.openxmlformats.org/officeDocument/2006/relationships/tags" Target="../tags/tag314.xml"/><Relationship Id="rId11" Type="http://schemas.openxmlformats.org/officeDocument/2006/relationships/slideLayout" Target="../slideLayouts/slideLayout73.xml"/><Relationship Id="rId5" Type="http://schemas.openxmlformats.org/officeDocument/2006/relationships/tags" Target="../tags/tag313.xml"/><Relationship Id="rId15" Type="http://schemas.openxmlformats.org/officeDocument/2006/relationships/image" Target="../media/image6.png"/><Relationship Id="rId10" Type="http://schemas.openxmlformats.org/officeDocument/2006/relationships/tags" Target="../tags/tag318.xml"/><Relationship Id="rId4" Type="http://schemas.openxmlformats.org/officeDocument/2006/relationships/tags" Target="../tags/tag312.xml"/><Relationship Id="rId9" Type="http://schemas.openxmlformats.org/officeDocument/2006/relationships/tags" Target="../tags/tag317.xml"/><Relationship Id="rId14" Type="http://schemas.openxmlformats.org/officeDocument/2006/relationships/image" Target="../media/image56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tags" Target="../tags/tag326.xml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tags" Target="../tags/tag321.xml"/><Relationship Id="rId7" Type="http://schemas.openxmlformats.org/officeDocument/2006/relationships/tags" Target="../tags/tag325.xml"/><Relationship Id="rId12" Type="http://schemas.openxmlformats.org/officeDocument/2006/relationships/notesSlide" Target="../notesSlides/notesSlide30.xml"/><Relationship Id="rId17" Type="http://schemas.microsoft.com/office/2007/relationships/hdphoto" Target="../media/hdphoto1.wdp"/><Relationship Id="rId2" Type="http://schemas.openxmlformats.org/officeDocument/2006/relationships/tags" Target="../tags/tag320.xml"/><Relationship Id="rId16" Type="http://schemas.openxmlformats.org/officeDocument/2006/relationships/image" Target="../media/image7.png"/><Relationship Id="rId1" Type="http://schemas.openxmlformats.org/officeDocument/2006/relationships/tags" Target="../tags/tag319.xml"/><Relationship Id="rId6" Type="http://schemas.openxmlformats.org/officeDocument/2006/relationships/tags" Target="../tags/tag324.xml"/><Relationship Id="rId11" Type="http://schemas.openxmlformats.org/officeDocument/2006/relationships/slideLayout" Target="../slideLayouts/slideLayout73.xml"/><Relationship Id="rId5" Type="http://schemas.openxmlformats.org/officeDocument/2006/relationships/tags" Target="../tags/tag323.xml"/><Relationship Id="rId15" Type="http://schemas.openxmlformats.org/officeDocument/2006/relationships/image" Target="../media/image6.png"/><Relationship Id="rId10" Type="http://schemas.openxmlformats.org/officeDocument/2006/relationships/tags" Target="../tags/tag328.xml"/><Relationship Id="rId4" Type="http://schemas.openxmlformats.org/officeDocument/2006/relationships/tags" Target="../tags/tag322.xml"/><Relationship Id="rId9" Type="http://schemas.openxmlformats.org/officeDocument/2006/relationships/tags" Target="../tags/tag327.xml"/><Relationship Id="rId14" Type="http://schemas.openxmlformats.org/officeDocument/2006/relationships/image" Target="../media/image57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tags" Target="../tags/tag336.xml"/><Relationship Id="rId13" Type="http://schemas.openxmlformats.org/officeDocument/2006/relationships/image" Target="../media/image5.png"/><Relationship Id="rId3" Type="http://schemas.openxmlformats.org/officeDocument/2006/relationships/tags" Target="../tags/tag331.xml"/><Relationship Id="rId7" Type="http://schemas.openxmlformats.org/officeDocument/2006/relationships/tags" Target="../tags/tag335.xml"/><Relationship Id="rId12" Type="http://schemas.openxmlformats.org/officeDocument/2006/relationships/notesSlide" Target="../notesSlides/notesSlide31.xml"/><Relationship Id="rId17" Type="http://schemas.openxmlformats.org/officeDocument/2006/relationships/image" Target="../media/image8.png"/><Relationship Id="rId2" Type="http://schemas.openxmlformats.org/officeDocument/2006/relationships/tags" Target="../tags/tag330.xml"/><Relationship Id="rId16" Type="http://schemas.microsoft.com/office/2007/relationships/hdphoto" Target="../media/hdphoto1.wdp"/><Relationship Id="rId1" Type="http://schemas.openxmlformats.org/officeDocument/2006/relationships/tags" Target="../tags/tag329.xml"/><Relationship Id="rId6" Type="http://schemas.openxmlformats.org/officeDocument/2006/relationships/tags" Target="../tags/tag334.xml"/><Relationship Id="rId11" Type="http://schemas.openxmlformats.org/officeDocument/2006/relationships/slideLayout" Target="../slideLayouts/slideLayout73.xml"/><Relationship Id="rId5" Type="http://schemas.openxmlformats.org/officeDocument/2006/relationships/tags" Target="../tags/tag333.xml"/><Relationship Id="rId15" Type="http://schemas.openxmlformats.org/officeDocument/2006/relationships/image" Target="../media/image7.png"/><Relationship Id="rId10" Type="http://schemas.openxmlformats.org/officeDocument/2006/relationships/tags" Target="../tags/tag338.xml"/><Relationship Id="rId4" Type="http://schemas.openxmlformats.org/officeDocument/2006/relationships/tags" Target="../tags/tag332.xml"/><Relationship Id="rId9" Type="http://schemas.openxmlformats.org/officeDocument/2006/relationships/tags" Target="../tags/tag337.xml"/><Relationship Id="rId1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84.xml"/><Relationship Id="rId1" Type="http://schemas.openxmlformats.org/officeDocument/2006/relationships/tags" Target="../tags/tag339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13" Type="http://schemas.openxmlformats.org/officeDocument/2006/relationships/tags" Target="../tags/tag352.xml"/><Relationship Id="rId18" Type="http://schemas.openxmlformats.org/officeDocument/2006/relationships/tags" Target="../tags/tag357.xml"/><Relationship Id="rId26" Type="http://schemas.openxmlformats.org/officeDocument/2006/relationships/tags" Target="../tags/tag365.xml"/><Relationship Id="rId3" Type="http://schemas.openxmlformats.org/officeDocument/2006/relationships/tags" Target="../tags/tag342.xml"/><Relationship Id="rId21" Type="http://schemas.openxmlformats.org/officeDocument/2006/relationships/tags" Target="../tags/tag360.xml"/><Relationship Id="rId7" Type="http://schemas.openxmlformats.org/officeDocument/2006/relationships/tags" Target="../tags/tag346.xml"/><Relationship Id="rId12" Type="http://schemas.openxmlformats.org/officeDocument/2006/relationships/tags" Target="../tags/tag351.xml"/><Relationship Id="rId17" Type="http://schemas.openxmlformats.org/officeDocument/2006/relationships/tags" Target="../tags/tag356.xml"/><Relationship Id="rId25" Type="http://schemas.openxmlformats.org/officeDocument/2006/relationships/tags" Target="../tags/tag364.xml"/><Relationship Id="rId33" Type="http://schemas.openxmlformats.org/officeDocument/2006/relationships/image" Target="../media/image8.png"/><Relationship Id="rId2" Type="http://schemas.openxmlformats.org/officeDocument/2006/relationships/tags" Target="../tags/tag341.xml"/><Relationship Id="rId16" Type="http://schemas.openxmlformats.org/officeDocument/2006/relationships/tags" Target="../tags/tag355.xml"/><Relationship Id="rId20" Type="http://schemas.openxmlformats.org/officeDocument/2006/relationships/tags" Target="../tags/tag359.xml"/><Relationship Id="rId29" Type="http://schemas.openxmlformats.org/officeDocument/2006/relationships/image" Target="../media/image5.png"/><Relationship Id="rId1" Type="http://schemas.openxmlformats.org/officeDocument/2006/relationships/tags" Target="../tags/tag340.xml"/><Relationship Id="rId6" Type="http://schemas.openxmlformats.org/officeDocument/2006/relationships/tags" Target="../tags/tag345.xml"/><Relationship Id="rId11" Type="http://schemas.openxmlformats.org/officeDocument/2006/relationships/tags" Target="../tags/tag350.xml"/><Relationship Id="rId24" Type="http://schemas.openxmlformats.org/officeDocument/2006/relationships/tags" Target="../tags/tag363.xml"/><Relationship Id="rId32" Type="http://schemas.microsoft.com/office/2007/relationships/hdphoto" Target="../media/hdphoto1.wdp"/><Relationship Id="rId5" Type="http://schemas.openxmlformats.org/officeDocument/2006/relationships/tags" Target="../tags/tag344.xml"/><Relationship Id="rId15" Type="http://schemas.openxmlformats.org/officeDocument/2006/relationships/tags" Target="../tags/tag354.xml"/><Relationship Id="rId23" Type="http://schemas.openxmlformats.org/officeDocument/2006/relationships/tags" Target="../tags/tag362.xml"/><Relationship Id="rId28" Type="http://schemas.openxmlformats.org/officeDocument/2006/relationships/notesSlide" Target="../notesSlides/notesSlide33.xml"/><Relationship Id="rId10" Type="http://schemas.openxmlformats.org/officeDocument/2006/relationships/tags" Target="../tags/tag349.xml"/><Relationship Id="rId19" Type="http://schemas.openxmlformats.org/officeDocument/2006/relationships/tags" Target="../tags/tag358.xml"/><Relationship Id="rId31" Type="http://schemas.openxmlformats.org/officeDocument/2006/relationships/image" Target="../media/image7.png"/><Relationship Id="rId4" Type="http://schemas.openxmlformats.org/officeDocument/2006/relationships/tags" Target="../tags/tag343.xml"/><Relationship Id="rId9" Type="http://schemas.openxmlformats.org/officeDocument/2006/relationships/tags" Target="../tags/tag348.xml"/><Relationship Id="rId14" Type="http://schemas.openxmlformats.org/officeDocument/2006/relationships/tags" Target="../tags/tag353.xml"/><Relationship Id="rId22" Type="http://schemas.openxmlformats.org/officeDocument/2006/relationships/tags" Target="../tags/tag361.xml"/><Relationship Id="rId27" Type="http://schemas.openxmlformats.org/officeDocument/2006/relationships/slideLayout" Target="../slideLayouts/slideLayout95.xml"/><Relationship Id="rId30" Type="http://schemas.openxmlformats.org/officeDocument/2006/relationships/image" Target="../media/image6.png"/><Relationship Id="rId8" Type="http://schemas.openxmlformats.org/officeDocument/2006/relationships/tags" Target="../tags/tag347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tags" Target="../tags/tag373.xml"/><Relationship Id="rId13" Type="http://schemas.openxmlformats.org/officeDocument/2006/relationships/tags" Target="../tags/tag378.xml"/><Relationship Id="rId18" Type="http://schemas.openxmlformats.org/officeDocument/2006/relationships/tags" Target="../tags/tag383.xml"/><Relationship Id="rId26" Type="http://schemas.openxmlformats.org/officeDocument/2006/relationships/notesSlide" Target="../notesSlides/notesSlide34.xml"/><Relationship Id="rId3" Type="http://schemas.openxmlformats.org/officeDocument/2006/relationships/tags" Target="../tags/tag368.xml"/><Relationship Id="rId21" Type="http://schemas.openxmlformats.org/officeDocument/2006/relationships/tags" Target="../tags/tag386.xml"/><Relationship Id="rId7" Type="http://schemas.openxmlformats.org/officeDocument/2006/relationships/tags" Target="../tags/tag372.xml"/><Relationship Id="rId12" Type="http://schemas.openxmlformats.org/officeDocument/2006/relationships/tags" Target="../tags/tag377.xml"/><Relationship Id="rId17" Type="http://schemas.openxmlformats.org/officeDocument/2006/relationships/tags" Target="../tags/tag382.xml"/><Relationship Id="rId25" Type="http://schemas.openxmlformats.org/officeDocument/2006/relationships/slideLayout" Target="../slideLayouts/slideLayout95.xml"/><Relationship Id="rId2" Type="http://schemas.openxmlformats.org/officeDocument/2006/relationships/tags" Target="../tags/tag367.xml"/><Relationship Id="rId16" Type="http://schemas.openxmlformats.org/officeDocument/2006/relationships/tags" Target="../tags/tag381.xml"/><Relationship Id="rId20" Type="http://schemas.openxmlformats.org/officeDocument/2006/relationships/tags" Target="../tags/tag385.xml"/><Relationship Id="rId29" Type="http://schemas.openxmlformats.org/officeDocument/2006/relationships/image" Target="../media/image7.png"/><Relationship Id="rId1" Type="http://schemas.openxmlformats.org/officeDocument/2006/relationships/tags" Target="../tags/tag366.xml"/><Relationship Id="rId6" Type="http://schemas.openxmlformats.org/officeDocument/2006/relationships/tags" Target="../tags/tag371.xml"/><Relationship Id="rId11" Type="http://schemas.openxmlformats.org/officeDocument/2006/relationships/tags" Target="../tags/tag376.xml"/><Relationship Id="rId24" Type="http://schemas.openxmlformats.org/officeDocument/2006/relationships/tags" Target="../tags/tag389.xml"/><Relationship Id="rId5" Type="http://schemas.openxmlformats.org/officeDocument/2006/relationships/tags" Target="../tags/tag370.xml"/><Relationship Id="rId15" Type="http://schemas.openxmlformats.org/officeDocument/2006/relationships/tags" Target="../tags/tag380.xml"/><Relationship Id="rId23" Type="http://schemas.openxmlformats.org/officeDocument/2006/relationships/tags" Target="../tags/tag388.xml"/><Relationship Id="rId28" Type="http://schemas.openxmlformats.org/officeDocument/2006/relationships/image" Target="../media/image6.png"/><Relationship Id="rId10" Type="http://schemas.openxmlformats.org/officeDocument/2006/relationships/tags" Target="../tags/tag375.xml"/><Relationship Id="rId19" Type="http://schemas.openxmlformats.org/officeDocument/2006/relationships/tags" Target="../tags/tag384.xml"/><Relationship Id="rId31" Type="http://schemas.openxmlformats.org/officeDocument/2006/relationships/image" Target="../media/image8.png"/><Relationship Id="rId4" Type="http://schemas.openxmlformats.org/officeDocument/2006/relationships/tags" Target="../tags/tag369.xml"/><Relationship Id="rId9" Type="http://schemas.openxmlformats.org/officeDocument/2006/relationships/tags" Target="../tags/tag374.xml"/><Relationship Id="rId14" Type="http://schemas.openxmlformats.org/officeDocument/2006/relationships/tags" Target="../tags/tag379.xml"/><Relationship Id="rId22" Type="http://schemas.openxmlformats.org/officeDocument/2006/relationships/tags" Target="../tags/tag387.xml"/><Relationship Id="rId27" Type="http://schemas.openxmlformats.org/officeDocument/2006/relationships/image" Target="../media/image5.png"/><Relationship Id="rId30" Type="http://schemas.microsoft.com/office/2007/relationships/hdphoto" Target="../media/hdphoto1.wdp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tags" Target="../tags/tag397.xml"/><Relationship Id="rId13" Type="http://schemas.openxmlformats.org/officeDocument/2006/relationships/tags" Target="../tags/tag402.xml"/><Relationship Id="rId18" Type="http://schemas.openxmlformats.org/officeDocument/2006/relationships/tags" Target="../tags/tag407.xml"/><Relationship Id="rId26" Type="http://schemas.microsoft.com/office/2007/relationships/hdphoto" Target="../media/hdphoto1.wdp"/><Relationship Id="rId3" Type="http://schemas.openxmlformats.org/officeDocument/2006/relationships/tags" Target="../tags/tag392.xml"/><Relationship Id="rId21" Type="http://schemas.openxmlformats.org/officeDocument/2006/relationships/notesSlide" Target="../notesSlides/notesSlide35.xml"/><Relationship Id="rId7" Type="http://schemas.openxmlformats.org/officeDocument/2006/relationships/tags" Target="../tags/tag396.xml"/><Relationship Id="rId12" Type="http://schemas.openxmlformats.org/officeDocument/2006/relationships/tags" Target="../tags/tag401.xml"/><Relationship Id="rId17" Type="http://schemas.openxmlformats.org/officeDocument/2006/relationships/tags" Target="../tags/tag406.xml"/><Relationship Id="rId25" Type="http://schemas.openxmlformats.org/officeDocument/2006/relationships/image" Target="../media/image7.png"/><Relationship Id="rId2" Type="http://schemas.openxmlformats.org/officeDocument/2006/relationships/tags" Target="../tags/tag391.xml"/><Relationship Id="rId16" Type="http://schemas.openxmlformats.org/officeDocument/2006/relationships/tags" Target="../tags/tag405.xml"/><Relationship Id="rId20" Type="http://schemas.openxmlformats.org/officeDocument/2006/relationships/slideLayout" Target="../slideLayouts/slideLayout106.xml"/><Relationship Id="rId1" Type="http://schemas.openxmlformats.org/officeDocument/2006/relationships/tags" Target="../tags/tag390.xml"/><Relationship Id="rId6" Type="http://schemas.openxmlformats.org/officeDocument/2006/relationships/tags" Target="../tags/tag395.xml"/><Relationship Id="rId11" Type="http://schemas.openxmlformats.org/officeDocument/2006/relationships/tags" Target="../tags/tag400.xml"/><Relationship Id="rId24" Type="http://schemas.openxmlformats.org/officeDocument/2006/relationships/image" Target="../media/image6.png"/><Relationship Id="rId5" Type="http://schemas.openxmlformats.org/officeDocument/2006/relationships/tags" Target="../tags/tag394.xml"/><Relationship Id="rId15" Type="http://schemas.openxmlformats.org/officeDocument/2006/relationships/tags" Target="../tags/tag404.xml"/><Relationship Id="rId23" Type="http://schemas.openxmlformats.org/officeDocument/2006/relationships/image" Target="../media/image58.png"/><Relationship Id="rId10" Type="http://schemas.openxmlformats.org/officeDocument/2006/relationships/tags" Target="../tags/tag399.xml"/><Relationship Id="rId19" Type="http://schemas.openxmlformats.org/officeDocument/2006/relationships/tags" Target="../tags/tag408.xml"/><Relationship Id="rId4" Type="http://schemas.openxmlformats.org/officeDocument/2006/relationships/tags" Target="../tags/tag393.xml"/><Relationship Id="rId9" Type="http://schemas.openxmlformats.org/officeDocument/2006/relationships/tags" Target="../tags/tag398.xml"/><Relationship Id="rId14" Type="http://schemas.openxmlformats.org/officeDocument/2006/relationships/tags" Target="../tags/tag403.xml"/><Relationship Id="rId22" Type="http://schemas.openxmlformats.org/officeDocument/2006/relationships/image" Target="../media/image5.png"/><Relationship Id="rId27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tags" Target="../tags/tag416.xml"/><Relationship Id="rId13" Type="http://schemas.openxmlformats.org/officeDocument/2006/relationships/tags" Target="../tags/tag421.xml"/><Relationship Id="rId18" Type="http://schemas.openxmlformats.org/officeDocument/2006/relationships/tags" Target="../tags/tag426.xml"/><Relationship Id="rId26" Type="http://schemas.microsoft.com/office/2007/relationships/hdphoto" Target="../media/hdphoto1.wdp"/><Relationship Id="rId3" Type="http://schemas.openxmlformats.org/officeDocument/2006/relationships/tags" Target="../tags/tag411.xml"/><Relationship Id="rId21" Type="http://schemas.openxmlformats.org/officeDocument/2006/relationships/notesSlide" Target="../notesSlides/notesSlide36.xml"/><Relationship Id="rId7" Type="http://schemas.openxmlformats.org/officeDocument/2006/relationships/tags" Target="../tags/tag415.xml"/><Relationship Id="rId12" Type="http://schemas.openxmlformats.org/officeDocument/2006/relationships/tags" Target="../tags/tag420.xml"/><Relationship Id="rId17" Type="http://schemas.openxmlformats.org/officeDocument/2006/relationships/tags" Target="../tags/tag425.xml"/><Relationship Id="rId25" Type="http://schemas.openxmlformats.org/officeDocument/2006/relationships/image" Target="../media/image7.png"/><Relationship Id="rId2" Type="http://schemas.openxmlformats.org/officeDocument/2006/relationships/tags" Target="../tags/tag410.xml"/><Relationship Id="rId16" Type="http://schemas.openxmlformats.org/officeDocument/2006/relationships/tags" Target="../tags/tag424.xml"/><Relationship Id="rId20" Type="http://schemas.openxmlformats.org/officeDocument/2006/relationships/slideLayout" Target="../slideLayouts/slideLayout106.xml"/><Relationship Id="rId1" Type="http://schemas.openxmlformats.org/officeDocument/2006/relationships/tags" Target="../tags/tag409.xml"/><Relationship Id="rId6" Type="http://schemas.openxmlformats.org/officeDocument/2006/relationships/tags" Target="../tags/tag414.xml"/><Relationship Id="rId11" Type="http://schemas.openxmlformats.org/officeDocument/2006/relationships/tags" Target="../tags/tag419.xml"/><Relationship Id="rId24" Type="http://schemas.openxmlformats.org/officeDocument/2006/relationships/image" Target="../media/image6.png"/><Relationship Id="rId5" Type="http://schemas.openxmlformats.org/officeDocument/2006/relationships/tags" Target="../tags/tag413.xml"/><Relationship Id="rId15" Type="http://schemas.openxmlformats.org/officeDocument/2006/relationships/tags" Target="../tags/tag423.xml"/><Relationship Id="rId23" Type="http://schemas.openxmlformats.org/officeDocument/2006/relationships/image" Target="../media/image59.png"/><Relationship Id="rId10" Type="http://schemas.openxmlformats.org/officeDocument/2006/relationships/tags" Target="../tags/tag418.xml"/><Relationship Id="rId19" Type="http://schemas.openxmlformats.org/officeDocument/2006/relationships/tags" Target="../tags/tag427.xml"/><Relationship Id="rId4" Type="http://schemas.openxmlformats.org/officeDocument/2006/relationships/tags" Target="../tags/tag412.xml"/><Relationship Id="rId9" Type="http://schemas.openxmlformats.org/officeDocument/2006/relationships/tags" Target="../tags/tag417.xml"/><Relationship Id="rId14" Type="http://schemas.openxmlformats.org/officeDocument/2006/relationships/tags" Target="../tags/tag422.xml"/><Relationship Id="rId22" Type="http://schemas.openxmlformats.org/officeDocument/2006/relationships/image" Target="../media/image5.png"/><Relationship Id="rId27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tags" Target="../tags/tag435.xml"/><Relationship Id="rId13" Type="http://schemas.openxmlformats.org/officeDocument/2006/relationships/tags" Target="../tags/tag440.xml"/><Relationship Id="rId18" Type="http://schemas.openxmlformats.org/officeDocument/2006/relationships/tags" Target="../tags/tag445.xml"/><Relationship Id="rId26" Type="http://schemas.microsoft.com/office/2007/relationships/hdphoto" Target="../media/hdphoto1.wdp"/><Relationship Id="rId3" Type="http://schemas.openxmlformats.org/officeDocument/2006/relationships/tags" Target="../tags/tag430.xml"/><Relationship Id="rId21" Type="http://schemas.openxmlformats.org/officeDocument/2006/relationships/notesSlide" Target="../notesSlides/notesSlide37.xml"/><Relationship Id="rId7" Type="http://schemas.openxmlformats.org/officeDocument/2006/relationships/tags" Target="../tags/tag434.xml"/><Relationship Id="rId12" Type="http://schemas.openxmlformats.org/officeDocument/2006/relationships/tags" Target="../tags/tag439.xml"/><Relationship Id="rId17" Type="http://schemas.openxmlformats.org/officeDocument/2006/relationships/tags" Target="../tags/tag444.xml"/><Relationship Id="rId25" Type="http://schemas.openxmlformats.org/officeDocument/2006/relationships/image" Target="../media/image7.png"/><Relationship Id="rId2" Type="http://schemas.openxmlformats.org/officeDocument/2006/relationships/tags" Target="../tags/tag429.xml"/><Relationship Id="rId16" Type="http://schemas.openxmlformats.org/officeDocument/2006/relationships/tags" Target="../tags/tag443.xml"/><Relationship Id="rId20" Type="http://schemas.openxmlformats.org/officeDocument/2006/relationships/slideLayout" Target="../slideLayouts/slideLayout106.xml"/><Relationship Id="rId1" Type="http://schemas.openxmlformats.org/officeDocument/2006/relationships/tags" Target="../tags/tag428.xml"/><Relationship Id="rId6" Type="http://schemas.openxmlformats.org/officeDocument/2006/relationships/tags" Target="../tags/tag433.xml"/><Relationship Id="rId11" Type="http://schemas.openxmlformats.org/officeDocument/2006/relationships/tags" Target="../tags/tag438.xml"/><Relationship Id="rId24" Type="http://schemas.openxmlformats.org/officeDocument/2006/relationships/image" Target="../media/image6.png"/><Relationship Id="rId5" Type="http://schemas.openxmlformats.org/officeDocument/2006/relationships/tags" Target="../tags/tag432.xml"/><Relationship Id="rId15" Type="http://schemas.openxmlformats.org/officeDocument/2006/relationships/tags" Target="../tags/tag442.xml"/><Relationship Id="rId23" Type="http://schemas.openxmlformats.org/officeDocument/2006/relationships/image" Target="../media/image60.png"/><Relationship Id="rId10" Type="http://schemas.openxmlformats.org/officeDocument/2006/relationships/tags" Target="../tags/tag437.xml"/><Relationship Id="rId19" Type="http://schemas.openxmlformats.org/officeDocument/2006/relationships/tags" Target="../tags/tag446.xml"/><Relationship Id="rId4" Type="http://schemas.openxmlformats.org/officeDocument/2006/relationships/tags" Target="../tags/tag431.xml"/><Relationship Id="rId9" Type="http://schemas.openxmlformats.org/officeDocument/2006/relationships/tags" Target="../tags/tag436.xml"/><Relationship Id="rId14" Type="http://schemas.openxmlformats.org/officeDocument/2006/relationships/tags" Target="../tags/tag441.xml"/><Relationship Id="rId22" Type="http://schemas.openxmlformats.org/officeDocument/2006/relationships/image" Target="../media/image5.png"/><Relationship Id="rId27" Type="http://schemas.openxmlformats.org/officeDocument/2006/relationships/image" Target="../media/image8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tags" Target="../tags/tag454.xml"/><Relationship Id="rId13" Type="http://schemas.openxmlformats.org/officeDocument/2006/relationships/tags" Target="../tags/tag459.xml"/><Relationship Id="rId18" Type="http://schemas.openxmlformats.org/officeDocument/2006/relationships/tags" Target="../tags/tag464.xml"/><Relationship Id="rId26" Type="http://schemas.microsoft.com/office/2007/relationships/hdphoto" Target="../media/hdphoto1.wdp"/><Relationship Id="rId3" Type="http://schemas.openxmlformats.org/officeDocument/2006/relationships/tags" Target="../tags/tag449.xml"/><Relationship Id="rId21" Type="http://schemas.openxmlformats.org/officeDocument/2006/relationships/notesSlide" Target="../notesSlides/notesSlide38.xml"/><Relationship Id="rId7" Type="http://schemas.openxmlformats.org/officeDocument/2006/relationships/tags" Target="../tags/tag453.xml"/><Relationship Id="rId12" Type="http://schemas.openxmlformats.org/officeDocument/2006/relationships/tags" Target="../tags/tag458.xml"/><Relationship Id="rId17" Type="http://schemas.openxmlformats.org/officeDocument/2006/relationships/tags" Target="../tags/tag463.xml"/><Relationship Id="rId25" Type="http://schemas.openxmlformats.org/officeDocument/2006/relationships/image" Target="../media/image7.png"/><Relationship Id="rId2" Type="http://schemas.openxmlformats.org/officeDocument/2006/relationships/tags" Target="../tags/tag448.xml"/><Relationship Id="rId16" Type="http://schemas.openxmlformats.org/officeDocument/2006/relationships/tags" Target="../tags/tag462.xml"/><Relationship Id="rId20" Type="http://schemas.openxmlformats.org/officeDocument/2006/relationships/slideLayout" Target="../slideLayouts/slideLayout106.xml"/><Relationship Id="rId1" Type="http://schemas.openxmlformats.org/officeDocument/2006/relationships/tags" Target="../tags/tag447.xml"/><Relationship Id="rId6" Type="http://schemas.openxmlformats.org/officeDocument/2006/relationships/tags" Target="../tags/tag452.xml"/><Relationship Id="rId11" Type="http://schemas.openxmlformats.org/officeDocument/2006/relationships/tags" Target="../tags/tag457.xml"/><Relationship Id="rId24" Type="http://schemas.openxmlformats.org/officeDocument/2006/relationships/image" Target="../media/image6.png"/><Relationship Id="rId5" Type="http://schemas.openxmlformats.org/officeDocument/2006/relationships/tags" Target="../tags/tag451.xml"/><Relationship Id="rId15" Type="http://schemas.openxmlformats.org/officeDocument/2006/relationships/tags" Target="../tags/tag461.xml"/><Relationship Id="rId23" Type="http://schemas.openxmlformats.org/officeDocument/2006/relationships/image" Target="../media/image61.png"/><Relationship Id="rId10" Type="http://schemas.openxmlformats.org/officeDocument/2006/relationships/tags" Target="../tags/tag456.xml"/><Relationship Id="rId19" Type="http://schemas.openxmlformats.org/officeDocument/2006/relationships/tags" Target="../tags/tag465.xml"/><Relationship Id="rId4" Type="http://schemas.openxmlformats.org/officeDocument/2006/relationships/tags" Target="../tags/tag450.xml"/><Relationship Id="rId9" Type="http://schemas.openxmlformats.org/officeDocument/2006/relationships/tags" Target="../tags/tag455.xml"/><Relationship Id="rId14" Type="http://schemas.openxmlformats.org/officeDocument/2006/relationships/tags" Target="../tags/tag460.xml"/><Relationship Id="rId22" Type="http://schemas.openxmlformats.org/officeDocument/2006/relationships/image" Target="../media/image5.png"/><Relationship Id="rId27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13" Type="http://schemas.openxmlformats.org/officeDocument/2006/relationships/image" Target="../media/image5.png"/><Relationship Id="rId18" Type="http://schemas.openxmlformats.org/officeDocument/2006/relationships/image" Target="../media/image9.png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12" Type="http://schemas.openxmlformats.org/officeDocument/2006/relationships/notesSlide" Target="../notesSlides/notesSlide3.xml"/><Relationship Id="rId17" Type="http://schemas.openxmlformats.org/officeDocument/2006/relationships/image" Target="../media/image8.png"/><Relationship Id="rId2" Type="http://schemas.openxmlformats.org/officeDocument/2006/relationships/tags" Target="../tags/tag10.xml"/><Relationship Id="rId16" Type="http://schemas.microsoft.com/office/2007/relationships/hdphoto" Target="../media/hdphoto1.wdp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13.xml"/><Relationship Id="rId15" Type="http://schemas.openxmlformats.org/officeDocument/2006/relationships/image" Target="../media/image7.png"/><Relationship Id="rId10" Type="http://schemas.openxmlformats.org/officeDocument/2006/relationships/tags" Target="../tags/tag18.xml"/><Relationship Id="rId4" Type="http://schemas.openxmlformats.org/officeDocument/2006/relationships/tags" Target="../tags/tag12.xml"/><Relationship Id="rId9" Type="http://schemas.openxmlformats.org/officeDocument/2006/relationships/tags" Target="../tags/tag17.xml"/><Relationship Id="rId1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tags" Target="../tags/tag473.xml"/><Relationship Id="rId13" Type="http://schemas.openxmlformats.org/officeDocument/2006/relationships/tags" Target="../tags/tag478.xml"/><Relationship Id="rId18" Type="http://schemas.openxmlformats.org/officeDocument/2006/relationships/tags" Target="../tags/tag483.xml"/><Relationship Id="rId26" Type="http://schemas.openxmlformats.org/officeDocument/2006/relationships/image" Target="../media/image8.png"/><Relationship Id="rId3" Type="http://schemas.openxmlformats.org/officeDocument/2006/relationships/tags" Target="../tags/tag468.xml"/><Relationship Id="rId21" Type="http://schemas.openxmlformats.org/officeDocument/2006/relationships/notesSlide" Target="../notesSlides/notesSlide39.xml"/><Relationship Id="rId7" Type="http://schemas.openxmlformats.org/officeDocument/2006/relationships/tags" Target="../tags/tag472.xml"/><Relationship Id="rId12" Type="http://schemas.openxmlformats.org/officeDocument/2006/relationships/tags" Target="../tags/tag477.xml"/><Relationship Id="rId17" Type="http://schemas.openxmlformats.org/officeDocument/2006/relationships/tags" Target="../tags/tag482.xml"/><Relationship Id="rId25" Type="http://schemas.microsoft.com/office/2007/relationships/hdphoto" Target="../media/hdphoto1.wdp"/><Relationship Id="rId2" Type="http://schemas.openxmlformats.org/officeDocument/2006/relationships/tags" Target="../tags/tag467.xml"/><Relationship Id="rId16" Type="http://schemas.openxmlformats.org/officeDocument/2006/relationships/tags" Target="../tags/tag481.xml"/><Relationship Id="rId20" Type="http://schemas.openxmlformats.org/officeDocument/2006/relationships/slideLayout" Target="../slideLayouts/slideLayout106.xml"/><Relationship Id="rId1" Type="http://schemas.openxmlformats.org/officeDocument/2006/relationships/tags" Target="../tags/tag466.xml"/><Relationship Id="rId6" Type="http://schemas.openxmlformats.org/officeDocument/2006/relationships/tags" Target="../tags/tag471.xml"/><Relationship Id="rId11" Type="http://schemas.openxmlformats.org/officeDocument/2006/relationships/tags" Target="../tags/tag476.xml"/><Relationship Id="rId24" Type="http://schemas.openxmlformats.org/officeDocument/2006/relationships/image" Target="../media/image7.png"/><Relationship Id="rId5" Type="http://schemas.openxmlformats.org/officeDocument/2006/relationships/tags" Target="../tags/tag470.xml"/><Relationship Id="rId15" Type="http://schemas.openxmlformats.org/officeDocument/2006/relationships/tags" Target="../tags/tag480.xml"/><Relationship Id="rId23" Type="http://schemas.openxmlformats.org/officeDocument/2006/relationships/image" Target="../media/image6.png"/><Relationship Id="rId10" Type="http://schemas.openxmlformats.org/officeDocument/2006/relationships/tags" Target="../tags/tag475.xml"/><Relationship Id="rId19" Type="http://schemas.openxmlformats.org/officeDocument/2006/relationships/tags" Target="../tags/tag484.xml"/><Relationship Id="rId4" Type="http://schemas.openxmlformats.org/officeDocument/2006/relationships/tags" Target="../tags/tag469.xml"/><Relationship Id="rId9" Type="http://schemas.openxmlformats.org/officeDocument/2006/relationships/tags" Target="../tags/tag474.xml"/><Relationship Id="rId14" Type="http://schemas.openxmlformats.org/officeDocument/2006/relationships/tags" Target="../tags/tag479.xml"/><Relationship Id="rId22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6.xml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tags" Target="../tags/tag21.xml"/><Relationship Id="rId7" Type="http://schemas.openxmlformats.org/officeDocument/2006/relationships/tags" Target="../tags/tag25.xml"/><Relationship Id="rId12" Type="http://schemas.openxmlformats.org/officeDocument/2006/relationships/notesSlide" Target="../notesSlides/notesSlide4.xml"/><Relationship Id="rId17" Type="http://schemas.microsoft.com/office/2007/relationships/hdphoto" Target="../media/hdphoto1.wdp"/><Relationship Id="rId2" Type="http://schemas.openxmlformats.org/officeDocument/2006/relationships/tags" Target="../tags/tag20.xml"/><Relationship Id="rId16" Type="http://schemas.openxmlformats.org/officeDocument/2006/relationships/image" Target="../media/image7.png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23.xml"/><Relationship Id="rId15" Type="http://schemas.openxmlformats.org/officeDocument/2006/relationships/image" Target="../media/image6.png"/><Relationship Id="rId10" Type="http://schemas.openxmlformats.org/officeDocument/2006/relationships/tags" Target="../tags/tag28.xml"/><Relationship Id="rId4" Type="http://schemas.openxmlformats.org/officeDocument/2006/relationships/tags" Target="../tags/tag22.xml"/><Relationship Id="rId9" Type="http://schemas.openxmlformats.org/officeDocument/2006/relationships/tags" Target="../tags/tag27.xml"/><Relationship Id="rId1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12" Type="http://schemas.openxmlformats.org/officeDocument/2006/relationships/notesSlide" Target="../notesSlides/notesSlide5.xml"/><Relationship Id="rId17" Type="http://schemas.microsoft.com/office/2007/relationships/hdphoto" Target="../media/hdphoto1.wdp"/><Relationship Id="rId2" Type="http://schemas.openxmlformats.org/officeDocument/2006/relationships/tags" Target="../tags/tag30.xml"/><Relationship Id="rId16" Type="http://schemas.openxmlformats.org/officeDocument/2006/relationships/image" Target="../media/image7.png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33.xml"/><Relationship Id="rId15" Type="http://schemas.openxmlformats.org/officeDocument/2006/relationships/image" Target="../media/image6.png"/><Relationship Id="rId10" Type="http://schemas.openxmlformats.org/officeDocument/2006/relationships/tags" Target="../tags/tag38.xml"/><Relationship Id="rId4" Type="http://schemas.openxmlformats.org/officeDocument/2006/relationships/tags" Target="../tags/tag32.xml"/><Relationship Id="rId9" Type="http://schemas.openxmlformats.org/officeDocument/2006/relationships/tags" Target="../tags/tag37.xml"/><Relationship Id="rId1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46.xml"/><Relationship Id="rId13" Type="http://schemas.openxmlformats.org/officeDocument/2006/relationships/image" Target="../media/image5.png"/><Relationship Id="rId18" Type="http://schemas.openxmlformats.org/officeDocument/2006/relationships/image" Target="../media/image6.png"/><Relationship Id="rId3" Type="http://schemas.openxmlformats.org/officeDocument/2006/relationships/tags" Target="../tags/tag41.xml"/><Relationship Id="rId21" Type="http://schemas.openxmlformats.org/officeDocument/2006/relationships/image" Target="../media/image8.png"/><Relationship Id="rId7" Type="http://schemas.openxmlformats.org/officeDocument/2006/relationships/tags" Target="../tags/tag45.xml"/><Relationship Id="rId12" Type="http://schemas.openxmlformats.org/officeDocument/2006/relationships/notesSlide" Target="../notesSlides/notesSlide6.xml"/><Relationship Id="rId17" Type="http://schemas.openxmlformats.org/officeDocument/2006/relationships/image" Target="../media/image14.svg"/><Relationship Id="rId2" Type="http://schemas.openxmlformats.org/officeDocument/2006/relationships/tags" Target="../tags/tag40.xml"/><Relationship Id="rId16" Type="http://schemas.openxmlformats.org/officeDocument/2006/relationships/image" Target="../media/image13.png"/><Relationship Id="rId20" Type="http://schemas.microsoft.com/office/2007/relationships/hdphoto" Target="../media/hdphoto1.wdp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43.xml"/><Relationship Id="rId15" Type="http://schemas.openxmlformats.org/officeDocument/2006/relationships/image" Target="../media/image12.png"/><Relationship Id="rId10" Type="http://schemas.openxmlformats.org/officeDocument/2006/relationships/tags" Target="../tags/tag48.xml"/><Relationship Id="rId19" Type="http://schemas.openxmlformats.org/officeDocument/2006/relationships/image" Target="../media/image7.png"/><Relationship Id="rId4" Type="http://schemas.openxmlformats.org/officeDocument/2006/relationships/tags" Target="../tags/tag42.xml"/><Relationship Id="rId9" Type="http://schemas.openxmlformats.org/officeDocument/2006/relationships/tags" Target="../tags/tag47.xml"/><Relationship Id="rId1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56.xml"/><Relationship Id="rId13" Type="http://schemas.openxmlformats.org/officeDocument/2006/relationships/image" Target="../media/image5.png"/><Relationship Id="rId18" Type="http://schemas.openxmlformats.org/officeDocument/2006/relationships/image" Target="../media/image14.svg"/><Relationship Id="rId3" Type="http://schemas.openxmlformats.org/officeDocument/2006/relationships/tags" Target="../tags/tag51.xml"/><Relationship Id="rId21" Type="http://schemas.microsoft.com/office/2007/relationships/hdphoto" Target="../media/hdphoto1.wdp"/><Relationship Id="rId7" Type="http://schemas.openxmlformats.org/officeDocument/2006/relationships/tags" Target="../tags/tag55.xml"/><Relationship Id="rId12" Type="http://schemas.openxmlformats.org/officeDocument/2006/relationships/notesSlide" Target="../notesSlides/notesSlide7.xml"/><Relationship Id="rId17" Type="http://schemas.openxmlformats.org/officeDocument/2006/relationships/image" Target="../media/image13.png"/><Relationship Id="rId2" Type="http://schemas.openxmlformats.org/officeDocument/2006/relationships/tags" Target="../tags/tag50.xml"/><Relationship Id="rId16" Type="http://schemas.openxmlformats.org/officeDocument/2006/relationships/image" Target="../media/image17.png"/><Relationship Id="rId20" Type="http://schemas.openxmlformats.org/officeDocument/2006/relationships/image" Target="../media/image7.png"/><Relationship Id="rId1" Type="http://schemas.openxmlformats.org/officeDocument/2006/relationships/tags" Target="../tags/tag49.xml"/><Relationship Id="rId6" Type="http://schemas.openxmlformats.org/officeDocument/2006/relationships/tags" Target="../tags/tag54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53.xml"/><Relationship Id="rId15" Type="http://schemas.openxmlformats.org/officeDocument/2006/relationships/image" Target="../media/image16.png"/><Relationship Id="rId10" Type="http://schemas.openxmlformats.org/officeDocument/2006/relationships/tags" Target="../tags/tag58.xml"/><Relationship Id="rId19" Type="http://schemas.openxmlformats.org/officeDocument/2006/relationships/image" Target="../media/image6.png"/><Relationship Id="rId4" Type="http://schemas.openxmlformats.org/officeDocument/2006/relationships/tags" Target="../tags/tag52.xml"/><Relationship Id="rId9" Type="http://schemas.openxmlformats.org/officeDocument/2006/relationships/tags" Target="../tags/tag57.xml"/><Relationship Id="rId14" Type="http://schemas.openxmlformats.org/officeDocument/2006/relationships/image" Target="../media/image15.png"/><Relationship Id="rId2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66.xml"/><Relationship Id="rId13" Type="http://schemas.openxmlformats.org/officeDocument/2006/relationships/image" Target="../media/image5.png"/><Relationship Id="rId18" Type="http://schemas.openxmlformats.org/officeDocument/2006/relationships/image" Target="../media/image13.png"/><Relationship Id="rId3" Type="http://schemas.openxmlformats.org/officeDocument/2006/relationships/tags" Target="../tags/tag61.xml"/><Relationship Id="rId21" Type="http://schemas.openxmlformats.org/officeDocument/2006/relationships/image" Target="../media/image7.png"/><Relationship Id="rId7" Type="http://schemas.openxmlformats.org/officeDocument/2006/relationships/tags" Target="../tags/tag65.xml"/><Relationship Id="rId12" Type="http://schemas.openxmlformats.org/officeDocument/2006/relationships/notesSlide" Target="../notesSlides/notesSlide8.xml"/><Relationship Id="rId17" Type="http://schemas.openxmlformats.org/officeDocument/2006/relationships/image" Target="../media/image21.png"/><Relationship Id="rId2" Type="http://schemas.openxmlformats.org/officeDocument/2006/relationships/tags" Target="../tags/tag60.xml"/><Relationship Id="rId16" Type="http://schemas.openxmlformats.org/officeDocument/2006/relationships/image" Target="../media/image20.png"/><Relationship Id="rId20" Type="http://schemas.openxmlformats.org/officeDocument/2006/relationships/image" Target="../media/image6.png"/><Relationship Id="rId1" Type="http://schemas.openxmlformats.org/officeDocument/2006/relationships/tags" Target="../tags/tag59.xml"/><Relationship Id="rId6" Type="http://schemas.openxmlformats.org/officeDocument/2006/relationships/tags" Target="../tags/tag64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63.xml"/><Relationship Id="rId15" Type="http://schemas.openxmlformats.org/officeDocument/2006/relationships/image" Target="../media/image19.png"/><Relationship Id="rId23" Type="http://schemas.openxmlformats.org/officeDocument/2006/relationships/image" Target="../media/image8.png"/><Relationship Id="rId10" Type="http://schemas.openxmlformats.org/officeDocument/2006/relationships/tags" Target="../tags/tag68.xml"/><Relationship Id="rId19" Type="http://schemas.openxmlformats.org/officeDocument/2006/relationships/image" Target="../media/image14.svg"/><Relationship Id="rId4" Type="http://schemas.openxmlformats.org/officeDocument/2006/relationships/tags" Target="../tags/tag62.xml"/><Relationship Id="rId9" Type="http://schemas.openxmlformats.org/officeDocument/2006/relationships/tags" Target="../tags/tag67.xml"/><Relationship Id="rId14" Type="http://schemas.openxmlformats.org/officeDocument/2006/relationships/image" Target="../media/image18.png"/><Relationship Id="rId22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1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49135" y="1601356"/>
            <a:ext cx="2143386" cy="175394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08211" y="2707654"/>
            <a:ext cx="91610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3200" b="1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Rethinking Searchable Symmetric Encryption (SP23)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30943" y="4650156"/>
            <a:ext cx="5160743" cy="3987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defRPr/>
            </a:pPr>
            <a:r>
              <a:rPr lang="en-US" altLang="zh-CN" sz="2000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/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/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895771" y="2433431"/>
            <a:ext cx="6774773" cy="90000"/>
            <a:chOff x="895771" y="2497466"/>
            <a:chExt cx="6774773" cy="90000"/>
          </a:xfrm>
        </p:grpSpPr>
        <p:cxnSp>
          <p:nvCxnSpPr>
            <p:cNvPr id="45" name="直接连接符 44"/>
            <p:cNvCxnSpPr/>
            <p:nvPr/>
          </p:nvCxnSpPr>
          <p:spPr>
            <a:xfrm>
              <a:off x="895771" y="2542465"/>
              <a:ext cx="6679229" cy="0"/>
            </a:xfrm>
            <a:prstGeom prst="line">
              <a:avLst/>
            </a:prstGeom>
            <a:ln w="19050">
              <a:gradFill>
                <a:gsLst>
                  <a:gs pos="0">
                    <a:schemeClr val="accent4">
                      <a:alpha val="0"/>
                    </a:schemeClr>
                  </a:gs>
                  <a:gs pos="100000">
                    <a:schemeClr val="accent4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矩形 47"/>
            <p:cNvSpPr/>
            <p:nvPr/>
          </p:nvSpPr>
          <p:spPr>
            <a:xfrm rot="2700000" flipH="1" flipV="1">
              <a:off x="7580544" y="2497466"/>
              <a:ext cx="90000" cy="90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785943" y="3949112"/>
            <a:ext cx="6775961" cy="90000"/>
            <a:chOff x="799039" y="4113240"/>
            <a:chExt cx="6775961" cy="90000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895771" y="4161715"/>
              <a:ext cx="6679229" cy="0"/>
            </a:xfrm>
            <a:prstGeom prst="line">
              <a:avLst/>
            </a:prstGeom>
            <a:ln w="19050">
              <a:gradFill>
                <a:gsLst>
                  <a:gs pos="0">
                    <a:schemeClr val="accent4"/>
                  </a:gs>
                  <a:gs pos="100000">
                    <a:schemeClr val="accent4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矩形 48"/>
            <p:cNvSpPr/>
            <p:nvPr/>
          </p:nvSpPr>
          <p:spPr>
            <a:xfrm rot="2700000" flipH="1" flipV="1">
              <a:off x="799039" y="4113240"/>
              <a:ext cx="90000" cy="90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75634" y="168432"/>
            <a:ext cx="950068" cy="950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185D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992053" y="185864"/>
            <a:ext cx="900000" cy="89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379314" y="4587271"/>
            <a:ext cx="4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巴希杰   </a:t>
            </a:r>
            <a:r>
              <a:rPr lang="en-US" altLang="zh-CN" sz="2400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2025.02.07</a:t>
            </a:r>
            <a:endParaRPr lang="zh-CN" altLang="en-US" sz="2400" dirty="0">
              <a:solidFill>
                <a:srgbClr val="2D4C7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1" y="6723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279917" y="1007214"/>
            <a:ext cx="90693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基于泄露的密码分析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40183F4-A078-4018-B877-0239E34B370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597470"/>
            <a:ext cx="12192000" cy="2355521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4D3CAD55-629B-4CE7-A528-D7E94A24503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5CBAB521-5ADF-4553-B704-076E98288912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8700B5F-2419-4F0D-8453-682049C632F6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519B9C2-D373-4FC9-AD74-A4DD0CA8FE8A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研究方法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2082E12-F52A-4FA4-B434-C8576AA0812A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72870443-5C28-42B7-A12F-D45BCFC2CD4F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A2A83659-7146-4C7D-ADF8-F8DB5E24C105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31" name="Picture 2">
                <a:extLst>
                  <a:ext uri="{FF2B5EF4-FFF2-40B4-BE49-F238E27FC236}">
                    <a16:creationId xmlns:a16="http://schemas.microsoft.com/office/drawing/2014/main" id="{A17AA27C-F410-4131-96A3-D4BA48DED453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916D9271-E456-45A0-87B3-E730320CF319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6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2" name="图片 31">
            <a:extLst>
              <a:ext uri="{FF2B5EF4-FFF2-40B4-BE49-F238E27FC236}">
                <a16:creationId xmlns:a16="http://schemas.microsoft.com/office/drawing/2014/main" id="{72A6B8C9-56AF-434A-AA01-19621779586B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E467DC45-96AF-4C54-95F5-213640528D0C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F53A646C-0800-4528-AFF2-CC0FA6832D07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699C2A91-ED82-4248-B27B-7A3D734A0AD8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25C10C50-34D9-4D2A-AB02-B6416D84D966}"/>
              </a:ext>
            </a:extLst>
          </p:cNvPr>
          <p:cNvSpPr txBox="1"/>
          <p:nvPr/>
        </p:nvSpPr>
        <p:spPr>
          <a:xfrm>
            <a:off x="615461" y="1644620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多种针对搜索加密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(SSE)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方案的泄露滥用攻击的对比分析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8083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7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6598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本文的贡献</a:t>
            </a:r>
          </a:p>
        </p:txBody>
      </p:sp>
      <p:grpSp>
        <p:nvGrpSpPr>
          <p:cNvPr id="34" name="组合 33"/>
          <p:cNvGrpSpPr/>
          <p:nvPr>
            <p:custDataLst>
              <p:tags r:id="rId2"/>
            </p:custDataLst>
          </p:nvPr>
        </p:nvGrpSpPr>
        <p:grpSpPr>
          <a:xfrm>
            <a:off x="826400" y="2146731"/>
            <a:ext cx="11093273" cy="1282700"/>
            <a:chOff x="8715" y="4019"/>
            <a:chExt cx="12791" cy="2020"/>
          </a:xfrm>
        </p:grpSpPr>
        <p:sp>
          <p:nvSpPr>
            <p:cNvPr id="7" name="矩形 6"/>
            <p:cNvSpPr/>
            <p:nvPr>
              <p:custDataLst>
                <p:tags r:id="rId13"/>
              </p:custDataLst>
            </p:nvPr>
          </p:nvSpPr>
          <p:spPr>
            <a:xfrm>
              <a:off x="8715" y="5022"/>
              <a:ext cx="12791" cy="101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揭示了现有</a:t>
              </a:r>
              <a:r>
                <a:rPr lang="en-US" altLang="zh-CN" sz="2400" b="1" spc="5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Structure-Only SSE</a:t>
              </a: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方案在构建</a:t>
              </a:r>
              <a:r>
                <a:rPr lang="en-US" altLang="zh-CN" sz="2400" b="1" spc="5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End-to-End SSE</a:t>
              </a: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系统时因系统范围泄漏而导致的不安全性</a:t>
              </a:r>
              <a:endParaRPr lang="en-US" altLang="zh-CN" sz="2000" b="1" spc="5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endParaRPr>
            </a:p>
            <a:p>
              <a:pPr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即使使用了先进的泄露环节技术，查询恢复率在</a:t>
              </a:r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60%</a:t>
              </a: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以上。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14"/>
              </p:custDataLst>
            </p:nvPr>
          </p:nvSpPr>
          <p:spPr>
            <a:xfrm>
              <a:off x="8715" y="4019"/>
              <a:ext cx="9812" cy="589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ea"/>
                </a:rPr>
                <a:t>提出一种</a:t>
              </a: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ea"/>
                </a:rPr>
                <a:t>高效的查询重构攻击</a:t>
              </a:r>
              <a:endParaRPr lang="en-US" altLang="zh-CN" sz="2400" b="1" spc="500" dirty="0">
                <a:solidFill>
                  <a:schemeClr val="accent5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并将查询重构扩展为数据库重构</a:t>
              </a:r>
            </a:p>
          </p:txBody>
        </p: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4E69E45B-4866-4771-AEE9-A662AB25A7E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0C9E8911-896B-410C-95DA-A1787906763B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98A9122A-A011-4F8C-8E06-BD35C135C5D4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7544C38-4C15-41C6-A456-5CEA68DB776B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研究方法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91CC48D4-AAAA-409D-BE54-472CFF07E1DD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A8A2353F-B9AB-4E69-9667-55760359953B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EBABD582-508C-466B-9E88-AAE0D64CD269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3" name="Picture 2">
                <a:extLst>
                  <a:ext uri="{FF2B5EF4-FFF2-40B4-BE49-F238E27FC236}">
                    <a16:creationId xmlns:a16="http://schemas.microsoft.com/office/drawing/2014/main" id="{AA4F2AD9-41CC-42D5-8160-EBDEEDB45AF3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2"/>
                </p:custDataLst>
              </p:nvPr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1" name="Picture 2">
              <a:extLst>
                <a:ext uri="{FF2B5EF4-FFF2-40B4-BE49-F238E27FC236}">
                  <a16:creationId xmlns:a16="http://schemas.microsoft.com/office/drawing/2014/main" id="{F87DFD25-F94D-49B5-9236-5BF6EB9A6F8B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0"/>
              </p:custDataLst>
            </p:nvPr>
          </p:nvPicPr>
          <p:blipFill rotWithShape="1">
            <a:blip r:embed="rId19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4" name="图片 43">
            <a:extLst>
              <a:ext uri="{FF2B5EF4-FFF2-40B4-BE49-F238E27FC236}">
                <a16:creationId xmlns:a16="http://schemas.microsoft.com/office/drawing/2014/main" id="{153D3826-C633-4BEB-9922-043092435DBF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09763355-E6F6-42AB-90F5-AE694F7C1621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180217FF-897A-4F37-BA15-BFCCC69758B4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2E923D86-B628-4E93-810C-04E61B3B19FE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>
            <a:extLst>
              <a:ext uri="{FF2B5EF4-FFF2-40B4-BE49-F238E27FC236}">
                <a16:creationId xmlns:a16="http://schemas.microsoft.com/office/drawing/2014/main" id="{8D685998-CB91-4C0E-AD90-18BE9831CBA4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958948" y="5340321"/>
            <a:ext cx="9921526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spc="500" dirty="0"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本文由仅结构的方案（</a:t>
            </a:r>
            <a:r>
              <a:rPr lang="en-US" altLang="zh-CN" sz="2000" b="1" spc="500" dirty="0"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PRT-EMM,FP-EMM,DP-EMM,DADP-SE</a:t>
            </a:r>
            <a:r>
              <a:rPr lang="zh-CN" altLang="en-US" sz="2000" b="1" spc="500" dirty="0"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）自然扩展到端到端，针对这几个端到端方案展开攻击，并用模拟退火的方法优化匹配，提高攻击成功率</a:t>
            </a:r>
            <a:endParaRPr lang="zh-CN" altLang="en-US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93787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1" y="-2735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50000"/>
              </a:lnSpc>
              <a:defRPr/>
            </a:pPr>
            <a:endParaRPr lang="en-US" altLang="zh-CN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689350" y="2888615"/>
            <a:ext cx="5888355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>
              <a:defRPr sz="4800" b="1">
                <a:solidFill>
                  <a:schemeClr val="accent4"/>
                </a:solidFill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 dirty="0">
                <a:sym typeface="+mn-ea"/>
              </a:rPr>
              <a:t>二、研究方法</a:t>
            </a:r>
          </a:p>
        </p:txBody>
      </p:sp>
      <p:cxnSp>
        <p:nvCxnSpPr>
          <p:cNvPr id="51" name="直接连接符 50"/>
          <p:cNvCxnSpPr/>
          <p:nvPr>
            <p:custDataLst>
              <p:tags r:id="rId1"/>
            </p:custDataLst>
          </p:nvPr>
        </p:nvCxnSpPr>
        <p:spPr>
          <a:xfrm>
            <a:off x="3977910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53" name="矩形 52"/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pic>
        <p:nvPicPr>
          <p:cNvPr id="5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75634" y="168432"/>
            <a:ext cx="950068" cy="950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" descr="185D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9992053" y="185864"/>
            <a:ext cx="900000" cy="89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32007" y="745339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279917" y="1007214"/>
            <a:ext cx="90693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攻击思路</a:t>
            </a:r>
          </a:p>
        </p:txBody>
      </p:sp>
      <p:sp>
        <p:nvSpPr>
          <p:cNvPr id="4" name="对话气泡: 矩形 3">
            <a:extLst>
              <a:ext uri="{FF2B5EF4-FFF2-40B4-BE49-F238E27FC236}">
                <a16:creationId xmlns:a16="http://schemas.microsoft.com/office/drawing/2014/main" id="{4F8407D9-7F57-4063-B54F-6471F1B74DF1}"/>
              </a:ext>
            </a:extLst>
          </p:cNvPr>
          <p:cNvSpPr/>
          <p:nvPr/>
        </p:nvSpPr>
        <p:spPr>
          <a:xfrm>
            <a:off x="4468971" y="1697475"/>
            <a:ext cx="2983037" cy="1768065"/>
          </a:xfrm>
          <a:prstGeom prst="wedgeRectCallout">
            <a:avLst>
              <a:gd name="adj1" fmla="val -89411"/>
              <a:gd name="adj2" fmla="val -12203"/>
            </a:avLst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B83FB9F-68DC-448D-A3EF-1B46BA6CD221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807" y="1790856"/>
            <a:ext cx="2822387" cy="158639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1F21102D-17B3-4DEE-8A9F-BC196ABBDBD9}"/>
              </a:ext>
            </a:extLst>
          </p:cNvPr>
          <p:cNvSpPr txBox="1"/>
          <p:nvPr/>
        </p:nvSpPr>
        <p:spPr>
          <a:xfrm>
            <a:off x="2158518" y="2076236"/>
            <a:ext cx="13653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2D4C7F"/>
                </a:solidFill>
                <a:latin typeface="Cambria Math" panose="02040503050406030204" pitchFamily="18" charset="0"/>
              </a:rPr>
              <a:t>EMM</a:t>
            </a:r>
            <a:endParaRPr lang="zh-CN" altLang="en-US" sz="2800" b="1" dirty="0">
              <a:solidFill>
                <a:srgbClr val="2D4C7F"/>
              </a:solidFill>
              <a:latin typeface="Cambria Math" panose="02040503050406030204" pitchFamily="18" charset="0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7FD4BC5-2D5A-4E2A-8962-C75CF2A7C1E9}"/>
              </a:ext>
            </a:extLst>
          </p:cNvPr>
          <p:cNvSpPr txBox="1"/>
          <p:nvPr/>
        </p:nvSpPr>
        <p:spPr>
          <a:xfrm>
            <a:off x="1243635" y="3381275"/>
            <a:ext cx="31562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2D4C7F"/>
                </a:solidFill>
                <a:latin typeface="Cambria Math" panose="02040503050406030204" pitchFamily="18" charset="0"/>
              </a:rPr>
              <a:t>structure-only SSE</a:t>
            </a:r>
            <a:endParaRPr lang="zh-CN" altLang="en-US" sz="2800" b="1" dirty="0">
              <a:solidFill>
                <a:srgbClr val="2D4C7F"/>
              </a:solidFill>
              <a:latin typeface="Cambria Math" panose="02040503050406030204" pitchFamily="18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09D9D4C-7669-4195-A4D2-270E0CA82CA1}"/>
              </a:ext>
            </a:extLst>
          </p:cNvPr>
          <p:cNvSpPr txBox="1"/>
          <p:nvPr/>
        </p:nvSpPr>
        <p:spPr>
          <a:xfrm>
            <a:off x="1351584" y="4709205"/>
            <a:ext cx="26369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2D4C7F"/>
                </a:solidFill>
                <a:latin typeface="Cambria Math" panose="02040503050406030204" pitchFamily="18" charset="0"/>
              </a:rPr>
              <a:t>end-to-end SSE</a:t>
            </a:r>
            <a:endParaRPr lang="zh-CN" altLang="en-US" sz="2800" b="1" dirty="0">
              <a:solidFill>
                <a:srgbClr val="2D4C7F"/>
              </a:solidFill>
              <a:latin typeface="Cambria Math" panose="02040503050406030204" pitchFamily="18" charset="0"/>
            </a:endParaRPr>
          </a:p>
        </p:txBody>
      </p:sp>
      <p:pic>
        <p:nvPicPr>
          <p:cNvPr id="35" name="图片 9" descr="32313630303830373b32313630303632333b7bad5934">
            <a:extLst>
              <a:ext uri="{FF2B5EF4-FFF2-40B4-BE49-F238E27FC236}">
                <a16:creationId xmlns:a16="http://schemas.microsoft.com/office/drawing/2014/main" id="{BB64C8E3-D1F8-48FE-8322-3772480AB58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16200000" flipH="1">
            <a:off x="2346875" y="2557721"/>
            <a:ext cx="646332" cy="914400"/>
          </a:xfrm>
          <a:prstGeom prst="rect">
            <a:avLst/>
          </a:prstGeom>
        </p:spPr>
      </p:pic>
      <p:pic>
        <p:nvPicPr>
          <p:cNvPr id="36" name="图片 9" descr="32313630303830373b32313630303632333b7bad5934">
            <a:extLst>
              <a:ext uri="{FF2B5EF4-FFF2-40B4-BE49-F238E27FC236}">
                <a16:creationId xmlns:a16="http://schemas.microsoft.com/office/drawing/2014/main" id="{D3931D57-5F86-4C9E-B2BA-37DA576A430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16200000" flipH="1">
            <a:off x="2346875" y="3849650"/>
            <a:ext cx="646332" cy="914400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A8A5B222-0148-4331-90DC-2CAC026CCDC7}"/>
              </a:ext>
            </a:extLst>
          </p:cNvPr>
          <p:cNvSpPr txBox="1"/>
          <p:nvPr/>
        </p:nvSpPr>
        <p:spPr>
          <a:xfrm>
            <a:off x="3127676" y="4007135"/>
            <a:ext cx="41302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2D4C7F"/>
                </a:solidFill>
                <a:latin typeface="Cambria Math" panose="02040503050406030204" pitchFamily="18" charset="0"/>
              </a:rPr>
              <a:t>+ documental retrieval</a:t>
            </a:r>
            <a:endParaRPr lang="zh-CN" altLang="en-US" sz="2800" b="1" dirty="0">
              <a:solidFill>
                <a:srgbClr val="2D4C7F"/>
              </a:solidFill>
              <a:latin typeface="Cambria Math" panose="02040503050406030204" pitchFamily="18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A85348D-4A23-43A6-AAC4-713BCD0E6EFB}"/>
              </a:ext>
            </a:extLst>
          </p:cNvPr>
          <p:cNvSpPr txBox="1"/>
          <p:nvPr/>
        </p:nvSpPr>
        <p:spPr>
          <a:xfrm>
            <a:off x="4722406" y="1315866"/>
            <a:ext cx="136530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(label)</a:t>
            </a:r>
            <a:endParaRPr lang="zh-CN" altLang="en-US" sz="2000" b="1" dirty="0">
              <a:solidFill>
                <a:srgbClr val="C00000"/>
              </a:solidFill>
              <a:latin typeface="Cambria Math" panose="02040503050406030204" pitchFamily="18" charset="0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8DE936B5-91EC-4852-B357-44A5F2BDF4A7}"/>
              </a:ext>
            </a:extLst>
          </p:cNvPr>
          <p:cNvSpPr txBox="1"/>
          <p:nvPr/>
        </p:nvSpPr>
        <p:spPr>
          <a:xfrm>
            <a:off x="6155758" y="1315866"/>
            <a:ext cx="136530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(value)</a:t>
            </a:r>
            <a:endParaRPr lang="zh-CN" altLang="en-US" sz="2000" b="1" dirty="0">
              <a:solidFill>
                <a:srgbClr val="C00000"/>
              </a:solidFill>
              <a:latin typeface="Cambria Math" panose="02040503050406030204" pitchFamily="18" charset="0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A096D5FB-FA6F-4ED7-9446-73361E326AC6}"/>
              </a:ext>
            </a:extLst>
          </p:cNvPr>
          <p:cNvSpPr txBox="1"/>
          <p:nvPr/>
        </p:nvSpPr>
        <p:spPr>
          <a:xfrm>
            <a:off x="7575130" y="1676126"/>
            <a:ext cx="412183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Cambria Math" panose="02040503050406030204" pitchFamily="18" charset="0"/>
              </a:rPr>
              <a:t>keyword</a:t>
            </a:r>
            <a:r>
              <a:rPr lang="zh-CN" altLang="en-US" sz="2000" b="1" dirty="0">
                <a:latin typeface="Cambria Math" panose="02040503050406030204" pitchFamily="18" charset="0"/>
              </a:rPr>
              <a:t>通过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确定性算法</a:t>
            </a:r>
            <a:r>
              <a:rPr lang="zh-CN" altLang="en-US" sz="2000" b="1" dirty="0">
                <a:latin typeface="Cambria Math" panose="02040503050406030204" pitchFamily="18" charset="0"/>
              </a:rPr>
              <a:t>生成，与数据库中的关键词一一对应。每个</a:t>
            </a:r>
            <a:r>
              <a:rPr lang="en-US" altLang="zh-CN" sz="2000" b="1" dirty="0">
                <a:latin typeface="Cambria Math" panose="02040503050406030204" pitchFamily="18" charset="0"/>
              </a:rPr>
              <a:t>keyword</a:t>
            </a:r>
            <a:r>
              <a:rPr lang="zh-CN" altLang="en-US" sz="2000" b="1" dirty="0">
                <a:latin typeface="Cambria Math" panose="02040503050406030204" pitchFamily="18" charset="0"/>
              </a:rPr>
              <a:t>对应与该关键词匹配的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加密文档标识符的集合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2D97DCF-A6C1-4F49-AA72-BD51FEFB1CE1}"/>
              </a:ext>
            </a:extLst>
          </p:cNvPr>
          <p:cNvSpPr txBox="1"/>
          <p:nvPr/>
        </p:nvSpPr>
        <p:spPr>
          <a:xfrm>
            <a:off x="6838409" y="3847149"/>
            <a:ext cx="507367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Cambria Math" panose="02040503050406030204" pitchFamily="18" charset="0"/>
              </a:rPr>
              <a:t>Volume hiding EMM</a:t>
            </a:r>
            <a:r>
              <a:rPr lang="zh-CN" altLang="en-US" sz="2000" b="1" dirty="0">
                <a:latin typeface="Cambria Math" panose="02040503050406030204" pitchFamily="18" charset="0"/>
              </a:rPr>
              <a:t>相关的泄露缓解机制虽然可以抑制一些泄露</a:t>
            </a:r>
            <a:r>
              <a:rPr lang="en-US" altLang="zh-CN" sz="2000" b="1" dirty="0">
                <a:latin typeface="Cambria Math" panose="02040503050406030204" pitchFamily="18" charset="0"/>
              </a:rPr>
              <a:t>,</a:t>
            </a:r>
            <a:r>
              <a:rPr lang="zh-CN" altLang="en-US" sz="2000" b="1" dirty="0">
                <a:latin typeface="Cambria Math" panose="02040503050406030204" pitchFamily="18" charset="0"/>
              </a:rPr>
              <a:t>但同时也会引入一些</a:t>
            </a:r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“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噪声</a:t>
            </a:r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”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或</a:t>
            </a:r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“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扰动</a:t>
            </a:r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”</a:t>
            </a:r>
            <a:r>
              <a:rPr lang="zh-CN" altLang="en-US" sz="2000" b="1" dirty="0">
                <a:latin typeface="Cambria Math" panose="02040503050406030204" pitchFamily="18" charset="0"/>
              </a:rPr>
              <a:t>到文档检索阶段的泄露中。攻击者需要设计能够</a:t>
            </a:r>
            <a:r>
              <a:rPr lang="en-US" altLang="zh-CN" sz="2000" b="1" dirty="0">
                <a:latin typeface="Cambria Math" panose="02040503050406030204" pitchFamily="18" charset="0"/>
              </a:rPr>
              <a:t>"</a:t>
            </a:r>
            <a:r>
              <a:rPr lang="zh-CN" altLang="en-US" sz="2000" b="1" dirty="0">
                <a:latin typeface="Cambria Math" panose="02040503050406030204" pitchFamily="18" charset="0"/>
              </a:rPr>
              <a:t>抵御</a:t>
            </a:r>
            <a:r>
              <a:rPr lang="en-US" altLang="zh-CN" sz="2000" b="1" dirty="0">
                <a:latin typeface="Cambria Math" panose="02040503050406030204" pitchFamily="18" charset="0"/>
              </a:rPr>
              <a:t>"</a:t>
            </a:r>
            <a:r>
              <a:rPr lang="zh-CN" altLang="en-US" sz="2000" b="1" dirty="0">
                <a:latin typeface="Cambria Math" panose="02040503050406030204" pitchFamily="18" charset="0"/>
              </a:rPr>
              <a:t>或</a:t>
            </a:r>
            <a:r>
              <a:rPr lang="en-US" altLang="zh-CN" sz="2000" b="1" dirty="0">
                <a:latin typeface="Cambria Math" panose="02040503050406030204" pitchFamily="18" charset="0"/>
              </a:rPr>
              <a:t>"</a:t>
            </a:r>
            <a:r>
              <a:rPr lang="zh-CN" altLang="en-US" sz="2000" b="1" dirty="0">
                <a:latin typeface="Cambria Math" panose="02040503050406030204" pitchFamily="18" charset="0"/>
              </a:rPr>
              <a:t>应对</a:t>
            </a:r>
            <a:r>
              <a:rPr lang="en-US" altLang="zh-CN" sz="2000" b="1" dirty="0">
                <a:latin typeface="Cambria Math" panose="02040503050406030204" pitchFamily="18" charset="0"/>
              </a:rPr>
              <a:t>"</a:t>
            </a:r>
            <a:r>
              <a:rPr lang="zh-CN" altLang="en-US" sz="2000" b="1" dirty="0">
                <a:latin typeface="Cambria Math" panose="02040503050406030204" pitchFamily="18" charset="0"/>
              </a:rPr>
              <a:t>这种噪声泄露的攻击方法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1E0D444D-E75E-4602-9032-5C546BBE8F07}"/>
              </a:ext>
            </a:extLst>
          </p:cNvPr>
          <p:cNvSpPr txBox="1"/>
          <p:nvPr/>
        </p:nvSpPr>
        <p:spPr>
          <a:xfrm>
            <a:off x="77004" y="5712364"/>
            <a:ext cx="12382878" cy="966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Cambria Math" panose="02040503050406030204" pitchFamily="18" charset="0"/>
              </a:rPr>
              <a:t>攻击目标：针对</a:t>
            </a:r>
            <a:r>
              <a:rPr lang="en-US" altLang="zh-CN" sz="2000" b="1" dirty="0">
                <a:latin typeface="Cambria Math" panose="02040503050406030204" pitchFamily="18" charset="0"/>
              </a:rPr>
              <a:t>volume-hiding EMM</a:t>
            </a:r>
            <a:r>
              <a:rPr lang="zh-CN" altLang="en-US" sz="2000" b="1" dirty="0">
                <a:latin typeface="Cambria Math" panose="02040503050406030204" pitchFamily="18" charset="0"/>
              </a:rPr>
              <a:t>构建的端到端系统中存在的</a:t>
            </a:r>
            <a:r>
              <a:rPr lang="en-US" altLang="zh-CN" sz="2000" b="1" dirty="0">
                <a:latin typeface="Cambria Math" panose="02040503050406030204" pitchFamily="18" charset="0"/>
              </a:rPr>
              <a:t>leakage</a:t>
            </a:r>
            <a:r>
              <a:rPr lang="zh-CN" altLang="en-US" sz="2000" b="1" dirty="0">
                <a:latin typeface="Cambria Math" panose="02040503050406030204" pitchFamily="18" charset="0"/>
              </a:rPr>
              <a:t>进行</a:t>
            </a:r>
            <a:r>
              <a:rPr lang="en-US" altLang="zh-CN" sz="2000" b="1" dirty="0">
                <a:latin typeface="Cambria Math" panose="02040503050406030204" pitchFamily="18" charset="0"/>
              </a:rPr>
              <a:t>query &amp; database reconstruction attack</a:t>
            </a:r>
            <a:r>
              <a:rPr lang="zh-CN" altLang="en-US" sz="2000" b="1" dirty="0">
                <a:latin typeface="Cambria Math" panose="02040503050406030204" pitchFamily="18" charset="0"/>
              </a:rPr>
              <a:t>并分析性能。 具体包括 ①揭露文档检索阶段的泄露 ② 在噪声和扰动中仍能获取有效信息</a:t>
            </a:r>
            <a:endParaRPr lang="en-US" altLang="zh-CN" sz="2000" b="1" dirty="0">
              <a:latin typeface="Cambria Math" panose="02040503050406030204" pitchFamily="18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25975F4F-F4CA-4D86-A8DA-51336300F4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A22EBE40-446B-4439-8128-136B5CC234BB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9691AE35-0D2B-4EED-9CB2-386263789BEF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57A04C0-179B-41A8-90B0-9AA59B46B03C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0A05DAED-79A4-4927-BF49-F051EFDF8438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FC3FDEE9-7CB0-47CC-BA58-A8639C7D417C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FD6402DF-BC57-4DDA-A1BB-4D9ED92418F2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68" name="Picture 2">
                <a:extLst>
                  <a:ext uri="{FF2B5EF4-FFF2-40B4-BE49-F238E27FC236}">
                    <a16:creationId xmlns:a16="http://schemas.microsoft.com/office/drawing/2014/main" id="{9FF0FF3B-48F1-49FB-A579-4761FEE905F9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66" name="Picture 2">
              <a:extLst>
                <a:ext uri="{FF2B5EF4-FFF2-40B4-BE49-F238E27FC236}">
                  <a16:creationId xmlns:a16="http://schemas.microsoft.com/office/drawing/2014/main" id="{98EB1569-BA3E-443C-AD81-FA3288C6EC56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8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9" name="图片 68">
            <a:extLst>
              <a:ext uri="{FF2B5EF4-FFF2-40B4-BE49-F238E27FC236}">
                <a16:creationId xmlns:a16="http://schemas.microsoft.com/office/drawing/2014/main" id="{15B64420-21D0-465C-BAC0-96C544480064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C23EACC2-FCD4-4476-AA68-E1B33A912735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>
            <a:extLst>
              <a:ext uri="{FF2B5EF4-FFF2-40B4-BE49-F238E27FC236}">
                <a16:creationId xmlns:a16="http://schemas.microsoft.com/office/drawing/2014/main" id="{2E1EFDEA-23DD-4F4D-A542-9795550CFE2B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72" name="直接连接符 71">
            <a:extLst>
              <a:ext uri="{FF2B5EF4-FFF2-40B4-BE49-F238E27FC236}">
                <a16:creationId xmlns:a16="http://schemas.microsoft.com/office/drawing/2014/main" id="{2153112A-B01B-4B12-A893-82CACC1DA372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307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279917" y="1007214"/>
            <a:ext cx="90693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攻击思路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64075" y="2050982"/>
            <a:ext cx="1253049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Cambria Math" panose="02040503050406030204" pitchFamily="18" charset="0"/>
              </a:rPr>
              <a:t>将攻击视为一个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优化</a:t>
            </a:r>
            <a:r>
              <a:rPr lang="zh-CN" altLang="en-US" sz="2000" b="1" dirty="0">
                <a:latin typeface="Cambria Math" panose="02040503050406030204" pitchFamily="18" charset="0"/>
              </a:rPr>
              <a:t>问题。</a:t>
            </a:r>
            <a:endParaRPr lang="en-US" altLang="zh-CN" sz="2000" b="1" dirty="0">
              <a:latin typeface="Cambria Math" panose="02040503050406030204" pitchFamily="18" charset="0"/>
            </a:endParaRPr>
          </a:p>
          <a:p>
            <a:r>
              <a:rPr lang="zh-CN" altLang="en-US" sz="2000" b="1" dirty="0">
                <a:latin typeface="Cambria Math" panose="02040503050406030204" pitchFamily="18" charset="0"/>
              </a:rPr>
              <a:t>目标函数</a:t>
            </a:r>
            <a:r>
              <a:rPr lang="en-US" altLang="zh-CN" sz="2000" b="1" dirty="0">
                <a:latin typeface="Cambria Math" panose="02040503050406030204" pitchFamily="18" charset="0"/>
              </a:rPr>
              <a:t>: </a:t>
            </a:r>
            <a:r>
              <a:rPr lang="zh-CN" altLang="en-US" sz="2000" b="1" dirty="0">
                <a:latin typeface="Cambria Math" panose="02040503050406030204" pitchFamily="18" charset="0"/>
              </a:rPr>
              <a:t>给定观察到的泄露和辅助数据作为先验信息时，观察到特定关键词匹配到查询的统计可能性。</a:t>
            </a:r>
            <a:endParaRPr lang="en-US" altLang="zh-CN" sz="2000" b="1" dirty="0">
              <a:latin typeface="Cambria Math" panose="02040503050406030204" pitchFamily="18" charset="0"/>
            </a:endParaRPr>
          </a:p>
          <a:p>
            <a:r>
              <a:rPr lang="zh-CN" altLang="en-US" sz="2000" b="1" dirty="0">
                <a:latin typeface="Cambria Math" panose="02040503050406030204" pitchFamily="18" charset="0"/>
              </a:rPr>
              <a:t>优化方法：模拟退火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72F9FE6-5802-4198-A5C7-40CB6278883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75" y="3347581"/>
            <a:ext cx="11463849" cy="2078185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344BC8C2-3E4F-454E-B004-1AD9D9322E9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E9EFB144-DE5F-4BAA-92BD-68094E6E3717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EC4D43CB-2191-40BA-BDA2-0817C6F9DFE9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8FDC4805-A72B-4633-BAC7-95AC77B11384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321193FD-F9BF-4752-808F-4D94747021F0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050E4133-307C-406C-BE61-E8D6E5EF9570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993D3597-5972-40FC-85D3-FC0AB3B79348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31" name="Picture 2">
                <a:extLst>
                  <a:ext uri="{FF2B5EF4-FFF2-40B4-BE49-F238E27FC236}">
                    <a16:creationId xmlns:a16="http://schemas.microsoft.com/office/drawing/2014/main" id="{C5F4FC10-AAF3-437E-87C2-C9E46FC936C7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111DB691-7BB7-49B5-94DC-BC5989D03B7F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6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2" name="图片 31">
            <a:extLst>
              <a:ext uri="{FF2B5EF4-FFF2-40B4-BE49-F238E27FC236}">
                <a16:creationId xmlns:a16="http://schemas.microsoft.com/office/drawing/2014/main" id="{ECF2CF4D-967B-4B68-8B8E-91484258E554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5051819C-FF84-476C-A02A-5F0EE9EBAA2A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3A57220A-CC88-4688-A3D6-F0E8E541340C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8986D4C0-87BC-46DA-A9B2-6A52F039D95E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279917" y="1007214"/>
            <a:ext cx="90693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攻击思路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396837" y="3089723"/>
            <a:ext cx="4551680" cy="782320"/>
            <a:chOff x="2209800" y="2555240"/>
            <a:chExt cx="2072640" cy="624840"/>
          </a:xfrm>
        </p:grpSpPr>
        <p:sp>
          <p:nvSpPr>
            <p:cNvPr id="4" name="矩形 3"/>
            <p:cNvSpPr/>
            <p:nvPr/>
          </p:nvSpPr>
          <p:spPr>
            <a:xfrm>
              <a:off x="2209800" y="2555240"/>
              <a:ext cx="1036320" cy="62484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target database</a:t>
              </a:r>
              <a:endPara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246120" y="2555240"/>
              <a:ext cx="1036320" cy="62484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auxiliary database</a:t>
              </a:r>
              <a:endPara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29" name="图片 9" descr="32313630303830373b32313630303632333b7bad5934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16200000" flipH="1">
            <a:off x="2211591" y="3871692"/>
            <a:ext cx="646332" cy="914400"/>
          </a:xfrm>
          <a:prstGeom prst="rect">
            <a:avLst/>
          </a:prstGeom>
        </p:spPr>
      </p:pic>
      <p:pic>
        <p:nvPicPr>
          <p:cNvPr id="30" name="图片 9" descr="32313630303830373b32313630303632333b7bad5934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5400000" flipH="1">
            <a:off x="4487431" y="2251109"/>
            <a:ext cx="646332" cy="9144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358024" y="4740204"/>
            <a:ext cx="43534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模拟生成“泄露”，即通过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查询操作</a:t>
            </a: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所产生的信息泄露，是攻击的直接目标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2386857" y="1677257"/>
            <a:ext cx="4525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基于</a:t>
            </a:r>
            <a:r>
              <a:rPr lang="en-US" altLang="zh-CN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co-occurrence leakage pattern</a:t>
            </a: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构建一个辅助数据分布，即用于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建模的样本</a:t>
            </a:r>
          </a:p>
        </p:txBody>
      </p:sp>
      <p:sp>
        <p:nvSpPr>
          <p:cNvPr id="34" name="矩形: 圆角 33"/>
          <p:cNvSpPr/>
          <p:nvPr/>
        </p:nvSpPr>
        <p:spPr>
          <a:xfrm>
            <a:off x="7216139" y="1677257"/>
            <a:ext cx="4074161" cy="10904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7550639" y="1807167"/>
            <a:ext cx="31883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使用</a:t>
            </a:r>
            <a:r>
              <a:rPr lang="zh-CN" altLang="en-US" sz="2800" b="1" dirty="0">
                <a:solidFill>
                  <a:srgbClr val="C00000"/>
                </a:solidFill>
                <a:latin typeface="Cambria Math" panose="02040503050406030204" pitchFamily="18" charset="0"/>
              </a:rPr>
              <a:t>模拟退火</a:t>
            </a: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进行建模，使得正式似然性最大化</a:t>
            </a:r>
          </a:p>
        </p:txBody>
      </p:sp>
      <p:sp>
        <p:nvSpPr>
          <p:cNvPr id="38" name="矩形: 圆角 37"/>
          <p:cNvSpPr/>
          <p:nvPr/>
        </p:nvSpPr>
        <p:spPr>
          <a:xfrm>
            <a:off x="7221218" y="3089723"/>
            <a:ext cx="4074161" cy="178618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9" descr="32313630303830373b32313630303632333b7bad5934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16200000" flipH="1">
            <a:off x="8964125" y="2492269"/>
            <a:ext cx="646332" cy="914400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7550639" y="3262875"/>
            <a:ext cx="355121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lphaLcParenR"/>
            </a:pPr>
            <a:r>
              <a:rPr lang="zh-CN" altLang="en-US" b="1" dirty="0">
                <a:solidFill>
                  <a:srgbClr val="2D4C7F"/>
                </a:solidFill>
                <a:latin typeface="Cambria Math" panose="02040503050406030204" pitchFamily="18" charset="0"/>
              </a:rPr>
              <a:t>底层使用强大的安全参数</a:t>
            </a:r>
            <a:endParaRPr lang="en-US" altLang="zh-CN" b="1" dirty="0">
              <a:solidFill>
                <a:srgbClr val="2D4C7F"/>
              </a:solidFill>
              <a:latin typeface="Cambria Math" panose="02040503050406030204" pitchFamily="18" charset="0"/>
            </a:endParaRPr>
          </a:p>
          <a:p>
            <a:pPr marL="457200" indent="-457200">
              <a:buFont typeface="+mj-lt"/>
              <a:buAutoNum type="alphaLcParenR"/>
            </a:pPr>
            <a:r>
              <a:rPr lang="zh-CN" altLang="en-US" b="1" dirty="0">
                <a:solidFill>
                  <a:srgbClr val="2D4C7F"/>
                </a:solidFill>
                <a:latin typeface="Cambria Math" panose="02040503050406030204" pitchFamily="18" charset="0"/>
              </a:rPr>
              <a:t>辅助信息的关键字范围明显大于查询的关键字集合（与现有攻击相比）</a:t>
            </a:r>
            <a:endParaRPr lang="en-US" altLang="zh-CN" b="1" dirty="0">
              <a:solidFill>
                <a:srgbClr val="2D4C7F"/>
              </a:solidFill>
              <a:latin typeface="Cambria Math" panose="02040503050406030204" pitchFamily="18" charset="0"/>
            </a:endParaRPr>
          </a:p>
          <a:p>
            <a:pPr marL="457200" indent="-457200">
              <a:buFont typeface="+mj-lt"/>
              <a:buAutoNum type="alphaLcParenR"/>
            </a:pPr>
            <a:r>
              <a:rPr lang="zh-CN" altLang="en-US" b="1" dirty="0">
                <a:solidFill>
                  <a:srgbClr val="2D4C7F"/>
                </a:solidFill>
                <a:latin typeface="Cambria Math" panose="02040503050406030204" pitchFamily="18" charset="0"/>
              </a:rPr>
              <a:t>辅助信息中包含大量噪声</a:t>
            </a:r>
          </a:p>
        </p:txBody>
      </p:sp>
      <p:pic>
        <p:nvPicPr>
          <p:cNvPr id="43" name="图片 9" descr="32313630303830373b32313630303632333b7bad5934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16200000" flipH="1">
            <a:off x="9003081" y="4682361"/>
            <a:ext cx="646332" cy="914400"/>
          </a:xfrm>
          <a:prstGeom prst="rect">
            <a:avLst/>
          </a:prstGeom>
        </p:spPr>
      </p:pic>
      <p:sp>
        <p:nvSpPr>
          <p:cNvPr id="44" name="文本框 43"/>
          <p:cNvSpPr txBox="1"/>
          <p:nvPr/>
        </p:nvSpPr>
        <p:spPr>
          <a:xfrm>
            <a:off x="8042993" y="5521994"/>
            <a:ext cx="24204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Attacks are effective</a:t>
            </a:r>
            <a:endParaRPr lang="zh-CN" altLang="en-US" sz="2000" b="1" dirty="0">
              <a:solidFill>
                <a:srgbClr val="C00000"/>
              </a:solidFill>
              <a:latin typeface="Cambria Math" panose="02040503050406030204" pitchFamily="18" charset="0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C8D292AE-3622-43FA-8D27-53D8453347C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8D2AE3D3-BF5E-442F-879F-0811F2D739A2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2709DDD3-7941-407B-8CCF-0E9105AE8893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C41E6E15-AC04-4D8B-B923-AAD13EE561E6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3DAA311-D675-428E-AF76-67235EA258B9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BEC2C51B-3BA1-49DC-BBFB-2B4677129AF7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319AEB03-F7E2-4A1D-8CFF-0FAAE02C5151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57" name="Picture 2">
                <a:extLst>
                  <a:ext uri="{FF2B5EF4-FFF2-40B4-BE49-F238E27FC236}">
                    <a16:creationId xmlns:a16="http://schemas.microsoft.com/office/drawing/2014/main" id="{205C5F03-B94A-4E02-9C2B-91753E2715FC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5" name="Picture 2">
              <a:extLst>
                <a:ext uri="{FF2B5EF4-FFF2-40B4-BE49-F238E27FC236}">
                  <a16:creationId xmlns:a16="http://schemas.microsoft.com/office/drawing/2014/main" id="{C0A342C3-9881-48F9-9D84-2CFE9BB04C40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7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3B683259-0599-4EB7-B1AC-1ED2A9D70902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B53B931C-A220-4D77-B6EF-02E7CFF50E74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D5CE3AFA-BF8F-46C3-8980-83B4E3BA1006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F0142B8B-49B0-4706-A56F-87B092850751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94BF36ED-4BCE-40FA-8692-42631E5CF54C}"/>
              </a:ext>
            </a:extLst>
          </p:cNvPr>
          <p:cNvSpPr txBox="1"/>
          <p:nvPr/>
        </p:nvSpPr>
        <p:spPr>
          <a:xfrm>
            <a:off x="5074745" y="2533216"/>
            <a:ext cx="2082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独立但统计上接近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7121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32007" y="745339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279917" y="1007214"/>
            <a:ext cx="90693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相关术语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347" y="1113320"/>
            <a:ext cx="8303496" cy="190694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347" y="3196051"/>
            <a:ext cx="8062767" cy="465898"/>
          </a:xfrm>
          <a:prstGeom prst="rect">
            <a:avLst/>
          </a:prstGeom>
        </p:spPr>
      </p:pic>
      <p:sp>
        <p:nvSpPr>
          <p:cNvPr id="36" name="矩形: 圆角 35"/>
          <p:cNvSpPr/>
          <p:nvPr/>
        </p:nvSpPr>
        <p:spPr>
          <a:xfrm>
            <a:off x="2446032" y="1018022"/>
            <a:ext cx="8397811" cy="194897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2" y="3590716"/>
            <a:ext cx="8007782" cy="3035163"/>
          </a:xfrm>
          <a:prstGeom prst="rect">
            <a:avLst/>
          </a:prstGeom>
        </p:spPr>
      </p:pic>
      <p:sp>
        <p:nvSpPr>
          <p:cNvPr id="41" name="矩形: 圆角 40"/>
          <p:cNvSpPr/>
          <p:nvPr/>
        </p:nvSpPr>
        <p:spPr>
          <a:xfrm>
            <a:off x="2446032" y="3160033"/>
            <a:ext cx="8397811" cy="3477849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8ADE6DC-2445-4C9F-B717-928F5C84436A}"/>
              </a:ext>
            </a:extLst>
          </p:cNvPr>
          <p:cNvSpPr txBox="1"/>
          <p:nvPr/>
        </p:nvSpPr>
        <p:spPr>
          <a:xfrm flipH="1">
            <a:off x="5295480" y="1923849"/>
            <a:ext cx="1262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</a:rPr>
              <a:t>文档索引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FDDC7CF-7204-4F65-81B9-EC5A93DA158A}"/>
              </a:ext>
            </a:extLst>
          </p:cNvPr>
          <p:cNvSpPr/>
          <p:nvPr/>
        </p:nvSpPr>
        <p:spPr>
          <a:xfrm>
            <a:off x="5692219" y="2250888"/>
            <a:ext cx="162591" cy="288235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E3FB9825-92C5-45EC-ADB1-13FEAB813489}"/>
              </a:ext>
            </a:extLst>
          </p:cNvPr>
          <p:cNvSpPr txBox="1"/>
          <p:nvPr/>
        </p:nvSpPr>
        <p:spPr>
          <a:xfrm flipH="1">
            <a:off x="4289967" y="5276650"/>
            <a:ext cx="3273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</a:rPr>
              <a:t>关键词</a:t>
            </a:r>
            <a:r>
              <a:rPr lang="en-US" altLang="zh-CN" b="1" dirty="0">
                <a:solidFill>
                  <a:srgbClr val="C00000"/>
                </a:solidFill>
              </a:rPr>
              <a:t>1</a:t>
            </a:r>
            <a:r>
              <a:rPr lang="zh-CN" altLang="en-US" b="1" dirty="0">
                <a:solidFill>
                  <a:srgbClr val="C00000"/>
                </a:solidFill>
              </a:rPr>
              <a:t>和</a:t>
            </a:r>
            <a:r>
              <a:rPr lang="en-US" altLang="zh-CN" b="1" dirty="0">
                <a:solidFill>
                  <a:srgbClr val="C00000"/>
                </a:solidFill>
              </a:rPr>
              <a:t>2</a:t>
            </a:r>
            <a:r>
              <a:rPr lang="zh-CN" altLang="en-US" b="1" dirty="0">
                <a:solidFill>
                  <a:srgbClr val="C00000"/>
                </a:solidFill>
              </a:rPr>
              <a:t>都对应文档</a:t>
            </a:r>
            <a:r>
              <a:rPr lang="en-US" altLang="zh-CN" b="1" dirty="0">
                <a:solidFill>
                  <a:srgbClr val="C00000"/>
                </a:solidFill>
              </a:rPr>
              <a:t>1</a:t>
            </a:r>
            <a:r>
              <a:rPr lang="zh-CN" altLang="en-US" b="1" dirty="0">
                <a:solidFill>
                  <a:srgbClr val="C00000"/>
                </a:solidFill>
              </a:rPr>
              <a:t>和</a:t>
            </a:r>
            <a:r>
              <a:rPr lang="en-US" altLang="zh-CN" b="1" dirty="0">
                <a:solidFill>
                  <a:srgbClr val="C00000"/>
                </a:solidFill>
              </a:rPr>
              <a:t>2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2FE3A533-ECDA-4CE4-8137-5C50D45BB9B2}"/>
              </a:ext>
            </a:extLst>
          </p:cNvPr>
          <p:cNvSpPr txBox="1"/>
          <p:nvPr/>
        </p:nvSpPr>
        <p:spPr>
          <a:xfrm flipH="1">
            <a:off x="7436487" y="5276650"/>
            <a:ext cx="3273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</a:rPr>
              <a:t>关键词</a:t>
            </a:r>
            <a:r>
              <a:rPr lang="en-US" altLang="zh-CN" b="1" dirty="0">
                <a:solidFill>
                  <a:srgbClr val="C00000"/>
                </a:solidFill>
              </a:rPr>
              <a:t>3</a:t>
            </a:r>
            <a:r>
              <a:rPr lang="zh-CN" altLang="en-US" b="1" dirty="0">
                <a:solidFill>
                  <a:srgbClr val="C00000"/>
                </a:solidFill>
              </a:rPr>
              <a:t>对应文档</a:t>
            </a:r>
            <a:r>
              <a:rPr lang="en-US" altLang="zh-CN" b="1" dirty="0">
                <a:solidFill>
                  <a:srgbClr val="C00000"/>
                </a:solidFill>
              </a:rPr>
              <a:t>1</a:t>
            </a:r>
            <a:r>
              <a:rPr lang="zh-CN" altLang="en-US" b="1" dirty="0">
                <a:solidFill>
                  <a:srgbClr val="C00000"/>
                </a:solidFill>
              </a:rPr>
              <a:t>和</a:t>
            </a:r>
            <a:r>
              <a:rPr lang="en-US" altLang="zh-CN" b="1" dirty="0">
                <a:solidFill>
                  <a:srgbClr val="C00000"/>
                </a:solidFill>
              </a:rPr>
              <a:t>3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644252C-508C-4BB0-9F6F-2FF6B43211A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33CADC53-8023-4BB0-942B-BB4358BEA045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7454A9C4-3C06-44EE-8396-DF3E740FBF8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A2DD2ED-CA60-4F3E-A6C2-3ABEA8D532AE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CF54E44-CACA-4402-BEF6-D7617AEEB7D8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E0486014-FF1B-4391-A9D0-B3FBA57501D2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B95281B4-B78D-4A11-81BE-FA5F839045E5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7" name="Picture 2">
                <a:extLst>
                  <a:ext uri="{FF2B5EF4-FFF2-40B4-BE49-F238E27FC236}">
                    <a16:creationId xmlns:a16="http://schemas.microsoft.com/office/drawing/2014/main" id="{7900E962-B130-4515-B7A3-C00AFB7F9978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5" name="Picture 2">
              <a:extLst>
                <a:ext uri="{FF2B5EF4-FFF2-40B4-BE49-F238E27FC236}">
                  <a16:creationId xmlns:a16="http://schemas.microsoft.com/office/drawing/2014/main" id="{7D772679-9DDF-4AF8-8763-5A53BC8F41DE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8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8" name="图片 47">
            <a:extLst>
              <a:ext uri="{FF2B5EF4-FFF2-40B4-BE49-F238E27FC236}">
                <a16:creationId xmlns:a16="http://schemas.microsoft.com/office/drawing/2014/main" id="{55A3F35B-06CD-4DD1-B68F-95E13C3174C1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F1F235B7-0FC6-4254-A49F-E26BA454D0F3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77B35D2D-3371-4003-9AB8-1E6BC3B4CCDA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4D6DCF3-4CFA-4623-8E9C-CF9B2E875216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32007" y="745339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279917" y="1007214"/>
            <a:ext cx="90693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相关术语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990"/>
          <a:stretch>
            <a:fillRect/>
          </a:stretch>
        </p:blipFill>
        <p:spPr>
          <a:xfrm>
            <a:off x="2380117" y="1561375"/>
            <a:ext cx="7922123" cy="2440411"/>
          </a:xfrm>
          <a:prstGeom prst="rect">
            <a:avLst/>
          </a:prstGeom>
        </p:spPr>
      </p:pic>
      <p:sp>
        <p:nvSpPr>
          <p:cNvPr id="23" name="矩形: 圆角 22"/>
          <p:cNvSpPr/>
          <p:nvPr/>
        </p:nvSpPr>
        <p:spPr>
          <a:xfrm>
            <a:off x="2301939" y="1327915"/>
            <a:ext cx="8397811" cy="2753087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117" y="4281911"/>
            <a:ext cx="7922123" cy="594159"/>
          </a:xfrm>
          <a:prstGeom prst="rect">
            <a:avLst/>
          </a:prstGeom>
        </p:spPr>
      </p:pic>
      <p:sp>
        <p:nvSpPr>
          <p:cNvPr id="24" name="矩形: 圆角 23"/>
          <p:cNvSpPr/>
          <p:nvPr/>
        </p:nvSpPr>
        <p:spPr>
          <a:xfrm>
            <a:off x="2301938" y="4188425"/>
            <a:ext cx="8397811" cy="236144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96"/>
          <a:stretch>
            <a:fillRect/>
          </a:stretch>
        </p:blipFill>
        <p:spPr>
          <a:xfrm>
            <a:off x="2484963" y="4865155"/>
            <a:ext cx="7895456" cy="1507566"/>
          </a:xfrm>
          <a:prstGeom prst="rect">
            <a:avLst/>
          </a:prstGeom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F5422125-B09B-4914-97DF-03C4CB46ED26}"/>
              </a:ext>
            </a:extLst>
          </p:cNvPr>
          <p:cNvSpPr txBox="1"/>
          <p:nvPr/>
        </p:nvSpPr>
        <p:spPr>
          <a:xfrm flipH="1">
            <a:off x="5970921" y="3150627"/>
            <a:ext cx="3692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</a:rPr>
              <a:t>关键词</a:t>
            </a:r>
            <a:r>
              <a:rPr lang="en-US" altLang="zh-CN" b="1" dirty="0" err="1">
                <a:solidFill>
                  <a:srgbClr val="C00000"/>
                </a:solidFill>
              </a:rPr>
              <a:t>i</a:t>
            </a:r>
            <a:r>
              <a:rPr lang="zh-CN" altLang="en-US" b="1" dirty="0">
                <a:solidFill>
                  <a:srgbClr val="C00000"/>
                </a:solidFill>
              </a:rPr>
              <a:t>和</a:t>
            </a:r>
            <a:r>
              <a:rPr lang="en-US" altLang="zh-CN" b="1" dirty="0">
                <a:solidFill>
                  <a:srgbClr val="C00000"/>
                </a:solidFill>
              </a:rPr>
              <a:t>j</a:t>
            </a:r>
            <a:r>
              <a:rPr lang="zh-CN" altLang="en-US" b="1" dirty="0">
                <a:solidFill>
                  <a:srgbClr val="C00000"/>
                </a:solidFill>
              </a:rPr>
              <a:t>对应的共同文档数量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2260B73-424A-464F-8331-83E59E247248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949A346-DA96-45FC-A3F9-0F869AABAD65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0ECB5E76-979C-4E68-AF78-171A60EAF26E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02C982F3-BE71-400A-AAF6-5753104D95FC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4FBD38B4-470D-4A28-B5C7-0C687CFDDFA5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533A2EF1-77C7-45BB-98DD-1E287F5D0B0C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E23A796E-40ED-4C2F-BB75-95C6340696FD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5" name="Picture 2">
                <a:extLst>
                  <a:ext uri="{FF2B5EF4-FFF2-40B4-BE49-F238E27FC236}">
                    <a16:creationId xmlns:a16="http://schemas.microsoft.com/office/drawing/2014/main" id="{EE79A968-340B-49BD-8080-AF6C49EE0396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3" name="Picture 2">
              <a:extLst>
                <a:ext uri="{FF2B5EF4-FFF2-40B4-BE49-F238E27FC236}">
                  <a16:creationId xmlns:a16="http://schemas.microsoft.com/office/drawing/2014/main" id="{A8C61B03-9807-476C-B5D8-302A1D1EFA12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8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6" name="图片 45">
            <a:extLst>
              <a:ext uri="{FF2B5EF4-FFF2-40B4-BE49-F238E27FC236}">
                <a16:creationId xmlns:a16="http://schemas.microsoft.com/office/drawing/2014/main" id="{3AE1D28C-3F11-4CD7-A07E-00FB9313F5DF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C072FC7C-887D-4EEF-9431-A423DBE8F13C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8E2278C8-CD30-4572-A1E9-9410A1470626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336DE894-9036-4B58-A005-D80B5996284C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1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7235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EMMs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自然构建的端到端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SSE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系统</a:t>
            </a:r>
          </a:p>
        </p:txBody>
      </p:sp>
      <p:sp>
        <p:nvSpPr>
          <p:cNvPr id="15" name="矩形 14"/>
          <p:cNvSpPr/>
          <p:nvPr>
            <p:custDataLst>
              <p:tags r:id="rId2"/>
            </p:custDataLst>
          </p:nvPr>
        </p:nvSpPr>
        <p:spPr>
          <a:xfrm>
            <a:off x="958215" y="2054225"/>
            <a:ext cx="679577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PRT-EMM(</a:t>
            </a:r>
            <a:r>
              <a: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基于伪随机变换的</a:t>
            </a: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EMM)</a:t>
            </a: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958215" y="3161030"/>
            <a:ext cx="5917565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FP-EMM(</a:t>
            </a:r>
            <a:r>
              <a: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全填充</a:t>
            </a: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 EMM)</a:t>
            </a:r>
          </a:p>
        </p:txBody>
      </p:sp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958215" y="4267835"/>
            <a:ext cx="655701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DP-EMM(</a:t>
            </a:r>
            <a:r>
              <a: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基于差分隐私的</a:t>
            </a: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 EMM) </a:t>
            </a:r>
            <a:endParaRPr lang="en-US" altLang="zh-CN" sz="2400" b="1" spc="500">
              <a:solidFill>
                <a:schemeClr val="accent5">
                  <a:lumMod val="7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958215" y="5374640"/>
            <a:ext cx="793115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DPAP-SE</a:t>
            </a: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(</a:t>
            </a:r>
            <a:r>
              <a: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基于差分隐私访问模式的</a:t>
            </a: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 SSE)</a:t>
            </a:r>
          </a:p>
        </p:txBody>
      </p:sp>
      <p:sp>
        <p:nvSpPr>
          <p:cNvPr id="13" name="矩形 12"/>
          <p:cNvSpPr/>
          <p:nvPr>
            <p:custDataLst>
              <p:tags r:id="rId6"/>
            </p:custDataLst>
          </p:nvPr>
        </p:nvSpPr>
        <p:spPr>
          <a:xfrm>
            <a:off x="958215" y="2428240"/>
            <a:ext cx="288798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通过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 PRF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调整查询响应长度</a:t>
            </a:r>
          </a:p>
        </p:txBody>
      </p:sp>
      <p:sp>
        <p:nvSpPr>
          <p:cNvPr id="14" name="矩形 13"/>
          <p:cNvSpPr/>
          <p:nvPr>
            <p:custDataLst>
              <p:tags r:id="rId7"/>
            </p:custDataLst>
          </p:nvPr>
        </p:nvSpPr>
        <p:spPr>
          <a:xfrm>
            <a:off x="958215" y="3535045"/>
            <a:ext cx="288798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通过全填充隐藏查询响应长度</a:t>
            </a:r>
          </a:p>
        </p:txBody>
      </p:sp>
      <p:sp>
        <p:nvSpPr>
          <p:cNvPr id="18" name="矩形 17"/>
          <p:cNvSpPr/>
          <p:nvPr>
            <p:custDataLst>
              <p:tags r:id="rId8"/>
            </p:custDataLst>
          </p:nvPr>
        </p:nvSpPr>
        <p:spPr>
          <a:xfrm>
            <a:off x="958215" y="4641850"/>
            <a:ext cx="329184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通过引入拉普拉斯噪声保护查询隐私</a:t>
            </a:r>
          </a:p>
        </p:txBody>
      </p:sp>
      <p:sp>
        <p:nvSpPr>
          <p:cNvPr id="23" name="矩形 22"/>
          <p:cNvSpPr/>
          <p:nvPr>
            <p:custDataLst>
              <p:tags r:id="rId9"/>
            </p:custDataLst>
          </p:nvPr>
        </p:nvSpPr>
        <p:spPr>
          <a:xfrm>
            <a:off x="958215" y="5748655"/>
            <a:ext cx="329184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通过差分隐私和擦除编码减少泄露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1D7D80C-742B-4DFC-83A2-BFF9A7A47C0A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F4750944-0072-4C79-90AB-5A079F3A990F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7E3C202D-F33D-4AFA-B54C-DCF61CDCCB21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911B7BC-725A-4215-AC11-893F608B422E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1FCC5D72-FB9A-4FF3-BAC7-F8EAFDCFFD59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98A7CC98-231A-4A7E-8E1F-E79B4CD0AA11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12F9BE12-4C12-4E59-9E97-2F48184CC1C4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4" name="Picture 2">
                <a:extLst>
                  <a:ext uri="{FF2B5EF4-FFF2-40B4-BE49-F238E27FC236}">
                    <a16:creationId xmlns:a16="http://schemas.microsoft.com/office/drawing/2014/main" id="{AA720318-4B2D-42D8-A859-B4AFC14DBE98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8"/>
                </p:custDataLst>
              </p:nvPr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2" name="Picture 2">
              <a:extLst>
                <a:ext uri="{FF2B5EF4-FFF2-40B4-BE49-F238E27FC236}">
                  <a16:creationId xmlns:a16="http://schemas.microsoft.com/office/drawing/2014/main" id="{B1093BAB-2B02-4FC0-BEE4-152D634D213E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6"/>
              </p:custDataLst>
            </p:nvPr>
          </p:nvPicPr>
          <p:blipFill rotWithShape="1">
            <a:blip r:embed="rId2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5" name="图片 44">
            <a:extLst>
              <a:ext uri="{FF2B5EF4-FFF2-40B4-BE49-F238E27FC236}">
                <a16:creationId xmlns:a16="http://schemas.microsoft.com/office/drawing/2014/main" id="{13C02E3B-4261-42C2-9541-D83F36E998F1}"/>
              </a:ext>
            </a:extLst>
          </p:cNvPr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1C4A2FA9-F799-4C65-AE63-79A77CF9DA98}"/>
              </a:ext>
            </a:extLst>
          </p:cNvPr>
          <p:cNvCxnSpPr/>
          <p:nvPr>
            <p:custDataLst>
              <p:tags r:id="rId14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B2DBB4F9-EB5B-4843-9F98-B72B8E89783C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92D38B7E-D57A-408E-B2A0-7ABFEE0A24DF}"/>
              </a:ext>
            </a:extLst>
          </p:cNvPr>
          <p:cNvCxnSpPr/>
          <p:nvPr>
            <p:custDataLst>
              <p:tags r:id="rId15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2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7235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EMMs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自然构建的端到端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SSE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系统</a:t>
            </a:r>
          </a:p>
        </p:txBody>
      </p:sp>
      <p:sp>
        <p:nvSpPr>
          <p:cNvPr id="15" name="矩形 14"/>
          <p:cNvSpPr/>
          <p:nvPr>
            <p:custDataLst>
              <p:tags r:id="rId2"/>
            </p:custDataLst>
          </p:nvPr>
        </p:nvSpPr>
        <p:spPr>
          <a:xfrm>
            <a:off x="958215" y="2054225"/>
            <a:ext cx="679577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PRT-EMM(</a:t>
            </a:r>
            <a:r>
              <a: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基于伪随机变换的</a:t>
            </a: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EMM)</a:t>
            </a: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958215" y="3161030"/>
            <a:ext cx="5917565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FP-EMM(</a:t>
            </a:r>
            <a:r>
              <a: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全填充</a:t>
            </a: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 EMM)</a:t>
            </a:r>
          </a:p>
        </p:txBody>
      </p:sp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958215" y="4267835"/>
            <a:ext cx="655701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DP-EMM(</a:t>
            </a:r>
            <a:r>
              <a: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基于差分隐私的</a:t>
            </a: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 EMM) </a:t>
            </a:r>
            <a:endParaRPr lang="en-US" altLang="zh-CN" sz="2400" b="1" spc="500">
              <a:solidFill>
                <a:schemeClr val="accent5">
                  <a:lumMod val="7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958215" y="5374640"/>
            <a:ext cx="793115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DPAP-SE</a:t>
            </a: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(</a:t>
            </a:r>
            <a:r>
              <a: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基于差分隐私访问模式的</a:t>
            </a:r>
            <a:r>
              <a: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 SSE)</a:t>
            </a:r>
          </a:p>
        </p:txBody>
      </p:sp>
      <p:sp>
        <p:nvSpPr>
          <p:cNvPr id="13" name="矩形 12"/>
          <p:cNvSpPr/>
          <p:nvPr>
            <p:custDataLst>
              <p:tags r:id="rId6"/>
            </p:custDataLst>
          </p:nvPr>
        </p:nvSpPr>
        <p:spPr>
          <a:xfrm>
            <a:off x="958215" y="2428240"/>
            <a:ext cx="288798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通过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 PRF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调整查询响应长度</a:t>
            </a:r>
          </a:p>
        </p:txBody>
      </p:sp>
      <p:sp>
        <p:nvSpPr>
          <p:cNvPr id="14" name="矩形 13"/>
          <p:cNvSpPr/>
          <p:nvPr>
            <p:custDataLst>
              <p:tags r:id="rId7"/>
            </p:custDataLst>
          </p:nvPr>
        </p:nvSpPr>
        <p:spPr>
          <a:xfrm>
            <a:off x="958215" y="3535045"/>
            <a:ext cx="288798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通过全填充隐藏查询响应长度</a:t>
            </a:r>
          </a:p>
        </p:txBody>
      </p:sp>
      <p:sp>
        <p:nvSpPr>
          <p:cNvPr id="18" name="矩形 17"/>
          <p:cNvSpPr/>
          <p:nvPr>
            <p:custDataLst>
              <p:tags r:id="rId8"/>
            </p:custDataLst>
          </p:nvPr>
        </p:nvSpPr>
        <p:spPr>
          <a:xfrm>
            <a:off x="958215" y="4641850"/>
            <a:ext cx="329184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通过引入拉普拉斯噪声保护查询隐私</a:t>
            </a:r>
          </a:p>
        </p:txBody>
      </p:sp>
      <p:sp>
        <p:nvSpPr>
          <p:cNvPr id="23" name="矩形 22"/>
          <p:cNvSpPr/>
          <p:nvPr>
            <p:custDataLst>
              <p:tags r:id="rId9"/>
            </p:custDataLst>
          </p:nvPr>
        </p:nvSpPr>
        <p:spPr>
          <a:xfrm>
            <a:off x="958215" y="5748655"/>
            <a:ext cx="329184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通过差分隐私和擦除编码减少泄露</a:t>
            </a:r>
          </a:p>
        </p:txBody>
      </p:sp>
      <p:sp>
        <p:nvSpPr>
          <p:cNvPr id="29" name="文本框 28"/>
          <p:cNvSpPr txBox="1"/>
          <p:nvPr>
            <p:custDataLst>
              <p:tags r:id="rId10"/>
            </p:custDataLst>
          </p:nvPr>
        </p:nvSpPr>
        <p:spPr>
          <a:xfrm>
            <a:off x="8153400" y="3314700"/>
            <a:ext cx="35788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spc="3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仍存在访问模式和共现模式泄露问题</a:t>
            </a:r>
          </a:p>
        </p:txBody>
      </p:sp>
      <p:cxnSp>
        <p:nvCxnSpPr>
          <p:cNvPr id="54" name="直接箭头连接符 53"/>
          <p:cNvCxnSpPr/>
          <p:nvPr/>
        </p:nvCxnSpPr>
        <p:spPr>
          <a:xfrm>
            <a:off x="5563870" y="2605405"/>
            <a:ext cx="2332990" cy="959485"/>
          </a:xfrm>
          <a:prstGeom prst="straightConnector1">
            <a:avLst/>
          </a:prstGeom>
          <a:ln w="28575">
            <a:solidFill>
              <a:srgbClr val="22395F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5" name="直接箭头连接符 54"/>
          <p:cNvCxnSpPr/>
          <p:nvPr/>
        </p:nvCxnSpPr>
        <p:spPr>
          <a:xfrm>
            <a:off x="5414010" y="3756660"/>
            <a:ext cx="2454275" cy="50165"/>
          </a:xfrm>
          <a:prstGeom prst="straightConnector1">
            <a:avLst/>
          </a:prstGeom>
          <a:ln w="28575">
            <a:solidFill>
              <a:srgbClr val="22395F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/>
          <p:nvPr/>
        </p:nvCxnSpPr>
        <p:spPr>
          <a:xfrm flipV="1">
            <a:off x="5414010" y="4029075"/>
            <a:ext cx="2423795" cy="789940"/>
          </a:xfrm>
          <a:prstGeom prst="straightConnector1">
            <a:avLst/>
          </a:prstGeom>
          <a:ln w="28575">
            <a:solidFill>
              <a:srgbClr val="22395F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/>
          <p:nvPr/>
        </p:nvCxnSpPr>
        <p:spPr>
          <a:xfrm flipV="1">
            <a:off x="5706745" y="4156075"/>
            <a:ext cx="2258060" cy="1176020"/>
          </a:xfrm>
          <a:prstGeom prst="straightConnector1">
            <a:avLst/>
          </a:prstGeom>
          <a:ln w="28575">
            <a:solidFill>
              <a:srgbClr val="22395F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4" name="矩形: 圆角 33"/>
          <p:cNvSpPr/>
          <p:nvPr/>
        </p:nvSpPr>
        <p:spPr>
          <a:xfrm>
            <a:off x="8087995" y="3246120"/>
            <a:ext cx="3455670" cy="109029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0C9AC648-FD47-4497-BC64-ED7212CD50F2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FA9C4427-C3D9-424D-9C38-014882F3A56A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A2EE8F92-499D-41B2-AAD3-3C6A9D395282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CF45B198-333C-4211-B22B-E9EB395E6FDF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2C2C9F65-64A4-48AB-B34D-5482A954D041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9DDF5133-8B20-4753-982B-41609B499E1B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4CB8F087-B1F2-4394-A7D2-F98FC96D9018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8" name="Picture 2">
                <a:extLst>
                  <a:ext uri="{FF2B5EF4-FFF2-40B4-BE49-F238E27FC236}">
                    <a16:creationId xmlns:a16="http://schemas.microsoft.com/office/drawing/2014/main" id="{816C32F7-2200-482D-A90C-27D5C02A2EED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9"/>
                </p:custDataLst>
              </p:nvPr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6" name="Picture 2">
              <a:extLst>
                <a:ext uri="{FF2B5EF4-FFF2-40B4-BE49-F238E27FC236}">
                  <a16:creationId xmlns:a16="http://schemas.microsoft.com/office/drawing/2014/main" id="{0C947244-2564-4211-96AE-E082FA1A0D25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7"/>
              </p:custDataLst>
            </p:nvPr>
          </p:nvPicPr>
          <p:blipFill rotWithShape="1">
            <a:blip r:embed="rId2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9" name="图片 48">
            <a:extLst>
              <a:ext uri="{FF2B5EF4-FFF2-40B4-BE49-F238E27FC236}">
                <a16:creationId xmlns:a16="http://schemas.microsoft.com/office/drawing/2014/main" id="{6FA03B32-0293-4DED-BCEC-0CE2C296F2F6}"/>
              </a:ext>
            </a:extLst>
          </p:cNvPr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9FBB1DBB-1BFA-40E9-886D-94E1C7F2D0E7}"/>
              </a:ext>
            </a:extLst>
          </p:cNvPr>
          <p:cNvCxnSpPr/>
          <p:nvPr>
            <p:custDataLst>
              <p:tags r:id="rId15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9EB4E7A1-98CB-4EBB-B3F0-CA9E4596C449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DB7DC3C3-C074-4ED2-817F-83D18C9A2870}"/>
              </a:ext>
            </a:extLst>
          </p:cNvPr>
          <p:cNvCxnSpPr/>
          <p:nvPr>
            <p:custDataLst>
              <p:tags r:id="rId16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092" y="-7898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 flipH="1">
            <a:off x="1296457" y="3670649"/>
            <a:ext cx="1598515" cy="1069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目 录</a:t>
            </a:r>
            <a:endParaRPr kumimoji="0" lang="en-US" altLang="zh-CN" sz="4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01028" y="4125383"/>
            <a:ext cx="2389372" cy="7439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CONTENTS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8" name="矩形 7"/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4" name="矩形 13"/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75634" y="168432"/>
            <a:ext cx="950068" cy="950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185D7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9992053" y="185864"/>
            <a:ext cx="900000" cy="89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文本框 38"/>
          <p:cNvSpPr txBox="1"/>
          <p:nvPr/>
        </p:nvSpPr>
        <p:spPr>
          <a:xfrm>
            <a:off x="4864410" y="185753"/>
            <a:ext cx="20377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目录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5437260" y="2229188"/>
            <a:ext cx="3594735" cy="2602230"/>
            <a:chOff x="7445" y="2419"/>
            <a:chExt cx="5661" cy="4098"/>
          </a:xfrm>
        </p:grpSpPr>
        <p:sp>
          <p:nvSpPr>
            <p:cNvPr id="22" name="文本框 21"/>
            <p:cNvSpPr txBox="1"/>
            <p:nvPr>
              <p:custDataLst>
                <p:tags r:id="rId4"/>
              </p:custDataLst>
            </p:nvPr>
          </p:nvSpPr>
          <p:spPr>
            <a:xfrm>
              <a:off x="7445" y="2419"/>
              <a:ext cx="5661" cy="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b="1" dirty="0">
                  <a:solidFill>
                    <a:prstClr val="black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研究背景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endParaRPr>
            </a:p>
          </p:txBody>
        </p:sp>
        <p:sp>
          <p:nvSpPr>
            <p:cNvPr id="25" name="文本框 24"/>
            <p:cNvSpPr txBox="1"/>
            <p:nvPr>
              <p:custDataLst>
                <p:tags r:id="rId5"/>
              </p:custDataLst>
            </p:nvPr>
          </p:nvSpPr>
          <p:spPr>
            <a:xfrm>
              <a:off x="7445" y="4057"/>
              <a:ext cx="3236" cy="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华文楷体" panose="02010600040101010101" pitchFamily="2" charset="-122"/>
                  <a:ea typeface="华文楷体" panose="02010600040101010101" pitchFamily="2" charset="-122"/>
                  <a:cs typeface="+mn-cs"/>
                </a:rPr>
                <a:t>研究方法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6"/>
              </p:custDataLst>
            </p:nvPr>
          </p:nvSpPr>
          <p:spPr>
            <a:xfrm>
              <a:off x="7445" y="5695"/>
              <a:ext cx="4779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华文楷体" panose="02010600040101010101" pitchFamily="2" charset="-122"/>
                  <a:ea typeface="华文楷体" panose="02010600040101010101" pitchFamily="2" charset="-122"/>
                  <a:cs typeface="+mn-cs"/>
                </a:rPr>
                <a:t>实验结果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505715" y="1931373"/>
            <a:ext cx="567690" cy="3049905"/>
            <a:chOff x="5651" y="1948"/>
            <a:chExt cx="894" cy="4803"/>
          </a:xfrm>
        </p:grpSpPr>
        <p:sp>
          <p:nvSpPr>
            <p:cNvPr id="20" name="文本框 19"/>
            <p:cNvSpPr txBox="1"/>
            <p:nvPr>
              <p:custDataLst>
                <p:tags r:id="rId1"/>
              </p:custDataLst>
            </p:nvPr>
          </p:nvSpPr>
          <p:spPr>
            <a:xfrm>
              <a:off x="5729" y="1948"/>
              <a:ext cx="723" cy="14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5400" b="0" i="0" u="none" strike="noStrike" kern="1200" cap="none" spc="0" normalizeH="0" baseline="0" noProof="0" dirty="0">
                  <a:ln>
                    <a:noFill/>
                  </a:ln>
                  <a:solidFill>
                    <a:srgbClr val="2D4C7F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Tw Cen MT Condensed Extra Bold" panose="020B0803020202020204" pitchFamily="34" charset="0"/>
                  <a:ea typeface="等线" panose="02010600030101010101" charset="-122"/>
                  <a:cs typeface="+mn-cs"/>
                </a:rPr>
                <a:t>1</a:t>
              </a:r>
            </a:p>
          </p:txBody>
        </p:sp>
        <p:sp>
          <p:nvSpPr>
            <p:cNvPr id="27" name="文本框 26"/>
            <p:cNvSpPr txBox="1"/>
            <p:nvPr>
              <p:custDataLst>
                <p:tags r:id="rId2"/>
              </p:custDataLst>
            </p:nvPr>
          </p:nvSpPr>
          <p:spPr>
            <a:xfrm>
              <a:off x="5651" y="3562"/>
              <a:ext cx="878" cy="1698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5400" b="0" i="0" u="none" strike="noStrike" kern="1200" cap="none" spc="0" normalizeH="0" baseline="0" noProof="0" dirty="0">
                  <a:ln>
                    <a:noFill/>
                  </a:ln>
                  <a:solidFill>
                    <a:srgbClr val="2D4C7F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Tw Cen MT Condensed Extra Bold" panose="020B0803020202020204" pitchFamily="34" charset="0"/>
                  <a:ea typeface="等线" panose="02010600030101010101" charset="-122"/>
                  <a:cs typeface="+mn-cs"/>
                </a:rPr>
                <a:t>2</a:t>
              </a:r>
              <a:endParaRPr kumimoji="0" lang="zh-CN" alt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2D4C7F">
                    <a:lumMod val="20000"/>
                    <a:lumOff val="80000"/>
                  </a:srgb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文本框 3"/>
            <p:cNvSpPr txBox="1"/>
            <p:nvPr>
              <p:custDataLst>
                <p:tags r:id="rId3"/>
              </p:custDataLst>
            </p:nvPr>
          </p:nvSpPr>
          <p:spPr>
            <a:xfrm>
              <a:off x="5657" y="5299"/>
              <a:ext cx="888" cy="14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5400" b="0" i="0" u="none" strike="noStrike" kern="1200" cap="none" spc="0" normalizeH="0" baseline="0" noProof="0" dirty="0">
                  <a:ln>
                    <a:noFill/>
                  </a:ln>
                  <a:solidFill>
                    <a:srgbClr val="2D4C7F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Tw Cen MT Condensed Extra Bold" panose="020B0803020202020204" pitchFamily="34" charset="0"/>
                  <a:ea typeface="等线" panose="02010600030101010101" charset="-122"/>
                  <a:cs typeface="+mn-cs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2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7235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PRT-EMM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927CEEC-195C-4356-A4DE-67FFCABC668D}"/>
              </a:ext>
            </a:extLst>
          </p:cNvPr>
          <p:cNvSpPr txBox="1"/>
          <p:nvPr/>
        </p:nvSpPr>
        <p:spPr>
          <a:xfrm>
            <a:off x="1616895" y="1602197"/>
            <a:ext cx="86084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核心思想：</a:t>
            </a:r>
            <a:r>
              <a:rPr lang="zh-CN" altLang="en-US" sz="2000" b="1" dirty="0">
                <a:latin typeface="Cambria Math" panose="02040503050406030204" pitchFamily="18" charset="0"/>
              </a:rPr>
              <a:t>用伪随机函数（</a:t>
            </a:r>
            <a:r>
              <a:rPr lang="en-US" altLang="zh-CN" sz="2000" b="1" dirty="0">
                <a:latin typeface="Cambria Math" panose="02040503050406030204" pitchFamily="18" charset="0"/>
              </a:rPr>
              <a:t>PRF</a:t>
            </a:r>
            <a:r>
              <a:rPr lang="zh-CN" altLang="en-US" sz="2000" b="1" dirty="0">
                <a:latin typeface="Cambria Math" panose="02040503050406030204" pitchFamily="18" charset="0"/>
              </a:rPr>
              <a:t>）填充或截断对任何</a:t>
            </a:r>
            <a:r>
              <a:rPr lang="en-US" altLang="zh-CN" sz="2000" b="1" dirty="0">
                <a:latin typeface="Cambria Math" panose="02040503050406030204" pitchFamily="18" charset="0"/>
              </a:rPr>
              <a:t>EMM</a:t>
            </a:r>
            <a:r>
              <a:rPr lang="zh-CN" altLang="en-US" sz="2000" b="1" dirty="0">
                <a:latin typeface="Cambria Math" panose="02040503050406030204" pitchFamily="18" charset="0"/>
              </a:rPr>
              <a:t>的查询响应长度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6B73C9B7-A5D9-4E5E-B236-0B8C55DA313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322282" y="2927910"/>
            <a:ext cx="6230620" cy="4800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若原始查询长度小于新查询长度，则则添加符号对查询结果进行填充；</a:t>
            </a:r>
          </a:p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否则，对查询结果进行截断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D139430-4142-43C8-828A-D2FF5238950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5322282" y="2534210"/>
            <a:ext cx="623062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原始查询长度</a:t>
            </a:r>
            <a:r>
              <a:rPr lang="en-US" altLang="zh-CN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         </a:t>
            </a: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新查询长度</a:t>
            </a:r>
          </a:p>
        </p:txBody>
      </p:sp>
      <p:pic>
        <p:nvPicPr>
          <p:cNvPr id="32" name="图片 9" descr="32313630303830373b32313630303632333b7bad5934">
            <a:extLst>
              <a:ext uri="{FF2B5EF4-FFF2-40B4-BE49-F238E27FC236}">
                <a16:creationId xmlns:a16="http://schemas.microsoft.com/office/drawing/2014/main" id="{173C2EEE-3439-41A3-8470-2F5EE01C362B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 rot="10800000" flipH="1">
            <a:off x="7676227" y="2344980"/>
            <a:ext cx="979170" cy="669925"/>
          </a:xfrm>
          <a:prstGeom prst="rect">
            <a:avLst/>
          </a:prstGeom>
        </p:spPr>
      </p:pic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6DED47D9-25D3-4F6D-BCD9-38E361539B8E}"/>
              </a:ext>
            </a:extLst>
          </p:cNvPr>
          <p:cNvCxnSpPr>
            <a:cxnSpLocks/>
          </p:cNvCxnSpPr>
          <p:nvPr/>
        </p:nvCxnSpPr>
        <p:spPr>
          <a:xfrm flipH="1">
            <a:off x="2389558" y="2978756"/>
            <a:ext cx="6876" cy="26818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00126B31-4AC4-47A0-938A-3A1CED3EECCD}"/>
              </a:ext>
            </a:extLst>
          </p:cNvPr>
          <p:cNvSpPr txBox="1"/>
          <p:nvPr/>
        </p:nvSpPr>
        <p:spPr>
          <a:xfrm>
            <a:off x="183566" y="3380287"/>
            <a:ext cx="4631862" cy="92333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en-US" altLang="zh-CN" sz="1800" dirty="0">
                <a:latin typeface="Arial" panose="020B0604020202020204" pitchFamily="34" charset="0"/>
                <a:ea typeface="微软雅黑" panose="020B0503020204020204" charset="-122"/>
              </a:rPr>
              <a:t>key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charset="-122"/>
              </a:rPr>
              <a:t>代表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charset="-122"/>
              </a:rPr>
              <a:t>EMM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charset="-122"/>
              </a:rPr>
              <a:t>的关键词，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charset="-122"/>
              </a:rPr>
              <a:t>n_{key}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charset="-122"/>
              </a:rPr>
              <a:t>为其原始查询长度，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charset="-122"/>
              </a:rPr>
              <a:t>F_{</a:t>
            </a:r>
            <a:r>
              <a:rPr lang="en-US" altLang="zh-CN" sz="1800" dirty="0" err="1">
                <a:latin typeface="Arial" panose="020B0604020202020204" pitchFamily="34" charset="0"/>
                <a:ea typeface="微软雅黑" panose="020B0503020204020204" charset="-122"/>
              </a:rPr>
              <a:t>sk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charset="-122"/>
              </a:rPr>
              <a:t>}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charset="-122"/>
              </a:rPr>
              <a:t>即伪随机函数，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charset="-122"/>
              </a:rPr>
              <a:t>n^’_{key}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charset="-122"/>
              </a:rPr>
              <a:t>是新查询长度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</a:rPr>
              <a:t>，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charset="-122"/>
              </a:rPr>
              <a:t>λ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</a:rPr>
              <a:t>是由用户选择的参数</a:t>
            </a:r>
            <a:endParaRPr lang="zh-CN" altLang="en-US" sz="1800" dirty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0BA5211-F222-4128-AB24-8E6DF8733E0D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30" b="22331"/>
          <a:stretch/>
        </p:blipFill>
        <p:spPr>
          <a:xfrm>
            <a:off x="526008" y="2428330"/>
            <a:ext cx="3606520" cy="3955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D62748D-7845-4F64-A261-8B8E7547C156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172" y="3630556"/>
            <a:ext cx="7178569" cy="679710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96D7EC34-A902-4741-A36C-D00E28265F28}"/>
              </a:ext>
            </a:extLst>
          </p:cNvPr>
          <p:cNvSpPr txBox="1"/>
          <p:nvPr/>
        </p:nvSpPr>
        <p:spPr>
          <a:xfrm>
            <a:off x="4668643" y="4374770"/>
            <a:ext cx="7175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</a:rPr>
              <a:t>本方案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</a:rPr>
              <a:t>假设⊥被随机选取的索引替换，真实的查询响应长度不会泄露</a:t>
            </a:r>
          </a:p>
        </p:txBody>
      </p: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866C1217-7BE8-4F1D-AD30-3187ED28B4EF}"/>
              </a:ext>
            </a:extLst>
          </p:cNvPr>
          <p:cNvCxnSpPr>
            <a:cxnSpLocks/>
          </p:cNvCxnSpPr>
          <p:nvPr/>
        </p:nvCxnSpPr>
        <p:spPr>
          <a:xfrm>
            <a:off x="6753723" y="3908624"/>
            <a:ext cx="0" cy="56527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1" name="矩形 40">
            <a:extLst>
              <a:ext uri="{FF2B5EF4-FFF2-40B4-BE49-F238E27FC236}">
                <a16:creationId xmlns:a16="http://schemas.microsoft.com/office/drawing/2014/main" id="{184CFD80-BC21-4FA6-AFBD-02426F6DE02C}"/>
              </a:ext>
            </a:extLst>
          </p:cNvPr>
          <p:cNvSpPr/>
          <p:nvPr/>
        </p:nvSpPr>
        <p:spPr>
          <a:xfrm>
            <a:off x="6674758" y="3585585"/>
            <a:ext cx="162591" cy="288235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A819CC34-AAD4-4014-9617-7A6204F6E84C}"/>
              </a:ext>
            </a:extLst>
          </p:cNvPr>
          <p:cNvGrpSpPr/>
          <p:nvPr/>
        </p:nvGrpSpPr>
        <p:grpSpPr>
          <a:xfrm>
            <a:off x="847948" y="4694343"/>
            <a:ext cx="7476490" cy="3671570"/>
            <a:chOff x="1159" y="2996"/>
            <a:chExt cx="11774" cy="5782"/>
          </a:xfrm>
        </p:grpSpPr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7EDD1AAD-65AF-4371-9313-B6925B07945C}"/>
                </a:ext>
              </a:extLst>
            </p:cNvPr>
            <p:cNvGrpSpPr/>
            <p:nvPr>
              <p:custDataLst>
                <p:tags r:id="rId13"/>
              </p:custDataLst>
            </p:nvPr>
          </p:nvGrpSpPr>
          <p:grpSpPr>
            <a:xfrm>
              <a:off x="1159" y="2996"/>
              <a:ext cx="9895" cy="1845"/>
              <a:chOff x="8715" y="3251"/>
              <a:chExt cx="9895" cy="1845"/>
            </a:xfrm>
          </p:grpSpPr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FAB83D96-8F2E-42CB-B595-A50AF969ACA3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8798" y="4079"/>
                <a:ext cx="9812" cy="101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noAutofit/>
              </a:bodyPr>
              <a:lstStyle/>
              <a:p>
                <a:pPr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endParaRPr>
              </a:p>
            </p:txBody>
          </p:sp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78063165-B64A-44AF-86B7-ACB4B89B0C90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>
                <a:off x="8715" y="3251"/>
                <a:ext cx="9812" cy="58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400" b="1" spc="500" dirty="0">
                    <a:solidFill>
                      <a:schemeClr val="accent5">
                        <a:lumMod val="75000"/>
                      </a:schemeClr>
                    </a:solidFill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</a:rPr>
                  <a:t>共现矩阵对角项：</a:t>
                </a:r>
              </a:p>
            </p:txBody>
          </p:sp>
        </p:grp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41EBE23C-3AE0-4427-864A-18DCC1A9BDAD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12274" y="3114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43307CCC-B0A0-4AEB-966A-760DC371C0EA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12274" y="4270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801BD905-6D27-449B-AB14-2723C2C2585C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12274" y="6912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53420529-66E9-4EAF-9F6B-3F9A760464BE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12274" y="8068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</p:grpSp>
      <p:pic>
        <p:nvPicPr>
          <p:cNvPr id="52" name="图片 51" descr="77b9fcfd-4ad9-495c-addb-26272531d348">
            <a:extLst>
              <a:ext uri="{FF2B5EF4-FFF2-40B4-BE49-F238E27FC236}">
                <a16:creationId xmlns:a16="http://schemas.microsoft.com/office/drawing/2014/main" id="{9D179558-9B25-4B2C-89E2-F363993CEC72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778084" y="5279435"/>
            <a:ext cx="6414770" cy="664210"/>
          </a:xfrm>
          <a:prstGeom prst="rect">
            <a:avLst/>
          </a:prstGeom>
        </p:spPr>
      </p:pic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37BD31FA-8693-4BD6-9CB4-5C3691955690}"/>
              </a:ext>
            </a:extLst>
          </p:cNvPr>
          <p:cNvCxnSpPr>
            <a:cxnSpLocks/>
          </p:cNvCxnSpPr>
          <p:nvPr/>
        </p:nvCxnSpPr>
        <p:spPr>
          <a:xfrm>
            <a:off x="3194894" y="5955710"/>
            <a:ext cx="480486" cy="28108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FA0E9E08-251A-4A1A-909E-69F7C968ECA1}"/>
              </a:ext>
            </a:extLst>
          </p:cNvPr>
          <p:cNvCxnSpPr/>
          <p:nvPr/>
        </p:nvCxnSpPr>
        <p:spPr>
          <a:xfrm flipV="1">
            <a:off x="917784" y="5884590"/>
            <a:ext cx="2788920" cy="88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D7BA0056-5A23-454F-89E4-789D722FDC50}"/>
              </a:ext>
            </a:extLst>
          </p:cNvPr>
          <p:cNvSpPr txBox="1"/>
          <p:nvPr/>
        </p:nvSpPr>
        <p:spPr>
          <a:xfrm>
            <a:off x="3706704" y="6167605"/>
            <a:ext cx="5811520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en-US" altLang="zh-CN" sz="1800" dirty="0">
                <a:latin typeface="Arial" panose="020B0604020202020204" pitchFamily="34" charset="0"/>
                <a:ea typeface="微软雅黑" panose="020B0503020204020204" charset="-122"/>
              </a:rPr>
              <a:t>M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charset="-122"/>
              </a:rPr>
              <a:t>杠代表监听获得的共现矩阵，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charset="-122"/>
              </a:rPr>
              <a:t>DB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charset="-122"/>
              </a:rPr>
              <a:t>为原数据库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4523A47-8A89-4AA6-B752-4A0A2817A96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50B700DE-50FA-46FA-9E4C-8CD3B5831DD5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BD3CC418-060D-4E1E-9107-93ED2E5D3571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24C37A74-DD95-4BA9-BEB6-AC66FC6E297F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9403C455-A30B-44CA-A4A0-331B9D2F9A46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4097FEDE-BCCE-4CA2-8D7A-F1E521E5F826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63" name="椭圆 62">
                <a:extLst>
                  <a:ext uri="{FF2B5EF4-FFF2-40B4-BE49-F238E27FC236}">
                    <a16:creationId xmlns:a16="http://schemas.microsoft.com/office/drawing/2014/main" id="{F4BA0174-98D1-450E-A474-DC99B2BFA065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64" name="Picture 2">
                <a:extLst>
                  <a:ext uri="{FF2B5EF4-FFF2-40B4-BE49-F238E27FC236}">
                    <a16:creationId xmlns:a16="http://schemas.microsoft.com/office/drawing/2014/main" id="{0697EB67-06A9-4BC4-A045-0651D3E1D713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2"/>
                </p:custDataLst>
              </p:nvPr>
            </p:nvPicPr>
            <p:blipFill>
              <a:blip r:embed="rId2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62" name="Picture 2">
              <a:extLst>
                <a:ext uri="{FF2B5EF4-FFF2-40B4-BE49-F238E27FC236}">
                  <a16:creationId xmlns:a16="http://schemas.microsoft.com/office/drawing/2014/main" id="{70CE7BD1-4E2A-4910-9ABD-3F2A2CAC8409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0"/>
              </p:custDataLst>
            </p:nvPr>
          </p:nvPicPr>
          <p:blipFill rotWithShape="1">
            <a:blip r:embed="rId29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0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5" name="图片 64">
            <a:extLst>
              <a:ext uri="{FF2B5EF4-FFF2-40B4-BE49-F238E27FC236}">
                <a16:creationId xmlns:a16="http://schemas.microsoft.com/office/drawing/2014/main" id="{96C7EB52-DDE2-4D5A-9C2D-AECC9C21EE87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C7028C66-5FDE-4728-87BA-A869DCA686A0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0B419C2E-9972-4E79-8F50-7C821C2E04FC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C7F6137E-9723-4ABD-A29C-FF1E05C6C5A1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12959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2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7235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PRT-EMM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A819CC34-AAD4-4014-9617-7A6204F6E84C}"/>
              </a:ext>
            </a:extLst>
          </p:cNvPr>
          <p:cNvGrpSpPr/>
          <p:nvPr/>
        </p:nvGrpSpPr>
        <p:grpSpPr>
          <a:xfrm>
            <a:off x="900653" y="4769273"/>
            <a:ext cx="7423785" cy="3596640"/>
            <a:chOff x="1242" y="3114"/>
            <a:chExt cx="11691" cy="5664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FAB83D96-8F2E-42CB-B595-A50AF969ACA3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1242" y="3824"/>
              <a:ext cx="9812" cy="101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Autofit/>
            </a:bodyPr>
            <a:lstStyle/>
            <a:p>
              <a:pPr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41EBE23C-3AE0-4427-864A-18DCC1A9BDAD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12274" y="3114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43307CCC-B0A0-4AEB-966A-760DC371C0EA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12274" y="4270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801BD905-6D27-449B-AB14-2723C2C2585C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12274" y="6912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53420529-66E9-4EAF-9F6B-3F9A760464BE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2274" y="8068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</p:grpSp>
      <p:pic>
        <p:nvPicPr>
          <p:cNvPr id="53" name="图片 52" descr="e5f3ca31-0cf3-456b-909d-8eb9fa776a06">
            <a:extLst>
              <a:ext uri="{FF2B5EF4-FFF2-40B4-BE49-F238E27FC236}">
                <a16:creationId xmlns:a16="http://schemas.microsoft.com/office/drawing/2014/main" id="{9978A6A0-E58B-4201-B880-9FA1CF410F78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414117" y="2083752"/>
            <a:ext cx="6899910" cy="1616710"/>
          </a:xfrm>
          <a:prstGeom prst="rect">
            <a:avLst/>
          </a:prstGeom>
        </p:spPr>
      </p:pic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44739252-4344-441C-9BC3-D601726D118C}"/>
              </a:ext>
            </a:extLst>
          </p:cNvPr>
          <p:cNvCxnSpPr/>
          <p:nvPr/>
        </p:nvCxnSpPr>
        <p:spPr>
          <a:xfrm flipV="1">
            <a:off x="5883632" y="3055302"/>
            <a:ext cx="4305935" cy="1397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70D5AA5D-5829-43ED-826E-BB300C0BF7BF}"/>
              </a:ext>
            </a:extLst>
          </p:cNvPr>
          <p:cNvSpPr txBox="1"/>
          <p:nvPr/>
        </p:nvSpPr>
        <p:spPr>
          <a:xfrm>
            <a:off x="7759422" y="2253932"/>
            <a:ext cx="2897505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en-US" altLang="zh-CN" sz="1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n                 N       K </a:t>
            </a:r>
            <a:endParaRPr lang="zh-CN" altLang="en-US" sz="1800">
              <a:solidFill>
                <a:srgbClr val="FF0000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598E5617-0C29-4140-B38B-D1CCBB1D5D68}"/>
              </a:ext>
            </a:extLst>
          </p:cNvPr>
          <p:cNvSpPr txBox="1"/>
          <p:nvPr/>
        </p:nvSpPr>
        <p:spPr>
          <a:xfrm>
            <a:off x="1520923" y="2701138"/>
            <a:ext cx="4064000" cy="922020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zh-CN" altLang="en-US" sz="1800" dirty="0">
                <a:latin typeface="Arial" panose="020B0604020202020204" pitchFamily="34" charset="0"/>
                <a:ea typeface="微软雅黑" panose="020B0503020204020204" charset="-122"/>
              </a:rPr>
              <a:t>超几何分布，从含有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charset="-122"/>
              </a:rPr>
              <a:t>K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charset="-122"/>
              </a:rPr>
              <a:t>个期望对象的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charset="-122"/>
              </a:rPr>
              <a:t>                                              N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charset="-122"/>
              </a:rPr>
              <a:t>个样本中不放回地随机取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charset="-122"/>
              </a:rPr>
              <a:t>n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charset="-122"/>
              </a:rPr>
              <a:t>次</a:t>
            </a:r>
          </a:p>
          <a:p>
            <a:pPr algn="l"/>
            <a:endParaRPr lang="zh-CN" altLang="en-US" sz="1800" dirty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721A7711-2B6C-4353-A09D-7DF875BE002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82320" y="1616802"/>
            <a:ext cx="623062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共现矩阵非对角项：</a:t>
            </a: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F3A1451F-B03E-4613-8360-CFF38DE73BA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900653" y="2135848"/>
            <a:ext cx="623062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1. </a:t>
            </a: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填充</a:t>
            </a:r>
            <a:r>
              <a:rPr lang="en-US" altLang="zh-CN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+</a:t>
            </a: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填充：</a:t>
            </a: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7C43CDCE-6D2A-4DEB-9718-FD5C6DE7DD15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922356" y="3690198"/>
            <a:ext cx="623062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2. </a:t>
            </a: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填充</a:t>
            </a:r>
            <a:r>
              <a:rPr lang="en-US" altLang="zh-CN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+</a:t>
            </a: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截断</a:t>
            </a: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：</a:t>
            </a:r>
          </a:p>
        </p:txBody>
      </p:sp>
      <p:pic>
        <p:nvPicPr>
          <p:cNvPr id="63" name="图片 62" descr="ea445ea3-d969-4a5a-81d7-27bc9a50a75b">
            <a:extLst>
              <a:ext uri="{FF2B5EF4-FFF2-40B4-BE49-F238E27FC236}">
                <a16:creationId xmlns:a16="http://schemas.microsoft.com/office/drawing/2014/main" id="{8DC9AB0F-646C-4A26-B7EE-7C190B82EBE0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609239" y="3768813"/>
            <a:ext cx="6296025" cy="1209675"/>
          </a:xfrm>
          <a:prstGeom prst="rect">
            <a:avLst/>
          </a:prstGeom>
        </p:spPr>
      </p:pic>
      <p:sp>
        <p:nvSpPr>
          <p:cNvPr id="64" name="文本框 63">
            <a:extLst>
              <a:ext uri="{FF2B5EF4-FFF2-40B4-BE49-F238E27FC236}">
                <a16:creationId xmlns:a16="http://schemas.microsoft.com/office/drawing/2014/main" id="{BDF24DB3-1413-4FD4-ACAC-6A53CA8961F7}"/>
              </a:ext>
            </a:extLst>
          </p:cNvPr>
          <p:cNvSpPr txBox="1"/>
          <p:nvPr/>
        </p:nvSpPr>
        <p:spPr>
          <a:xfrm>
            <a:off x="6645910" y="4004733"/>
            <a:ext cx="4064000" cy="368300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截断密钥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ABC2C39D-2340-4DEA-91C5-A04E32D7BCA2}"/>
              </a:ext>
            </a:extLst>
          </p:cNvPr>
          <p:cNvSpPr txBox="1"/>
          <p:nvPr/>
        </p:nvSpPr>
        <p:spPr>
          <a:xfrm>
            <a:off x="7479665" y="4804343"/>
            <a:ext cx="4064000" cy="368300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填充密钥</a:t>
            </a: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88C3D89C-7AA3-47E1-8D3A-73F46FDFF9C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915203" y="5301492"/>
            <a:ext cx="623062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3. </a:t>
            </a: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截断</a:t>
            </a:r>
            <a:r>
              <a:rPr lang="en-US" altLang="zh-CN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+</a:t>
            </a: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截断：</a:t>
            </a:r>
          </a:p>
        </p:txBody>
      </p:sp>
      <p:pic>
        <p:nvPicPr>
          <p:cNvPr id="67" name="图片 66" descr="be0463ff-0061-45db-98a3-6813086d87d2">
            <a:extLst>
              <a:ext uri="{FF2B5EF4-FFF2-40B4-BE49-F238E27FC236}">
                <a16:creationId xmlns:a16="http://schemas.microsoft.com/office/drawing/2014/main" id="{D8EF28CC-817B-464C-92B4-E2F5BF839F73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4429442" y="5137339"/>
            <a:ext cx="5166995" cy="1381760"/>
          </a:xfrm>
          <a:prstGeom prst="rect">
            <a:avLst/>
          </a:prstGeom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9C9FDB04-C3AE-4C31-8EA5-ADD1638E8AD0}"/>
              </a:ext>
            </a:extLst>
          </p:cNvPr>
          <p:cNvCxnSpPr>
            <a:cxnSpLocks/>
          </p:cNvCxnSpPr>
          <p:nvPr/>
        </p:nvCxnSpPr>
        <p:spPr>
          <a:xfrm>
            <a:off x="660400" y="3623158"/>
            <a:ext cx="11120437" cy="263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8327739F-DF0E-4ABB-B30F-A187EF645421}"/>
              </a:ext>
            </a:extLst>
          </p:cNvPr>
          <p:cNvCxnSpPr/>
          <p:nvPr/>
        </p:nvCxnSpPr>
        <p:spPr>
          <a:xfrm>
            <a:off x="640136" y="5172643"/>
            <a:ext cx="111204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>
            <a:extLst>
              <a:ext uri="{FF2B5EF4-FFF2-40B4-BE49-F238E27FC236}">
                <a16:creationId xmlns:a16="http://schemas.microsoft.com/office/drawing/2014/main" id="{92E4A683-311B-4664-BEA4-3666369E9591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D1EE19F-90B2-47C6-953C-F459C07C864B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83648E15-0FBB-47DD-B0BE-4103DDAF9BE6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39F3AF71-568A-4A11-ADD1-66B599687F94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510E9A6B-E60C-4380-BC01-00C5270125C9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4D600E47-109D-4CDD-A14B-8BE5BBAFCE95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5BF43868-F2D4-4EFB-9665-ABE5AB8D871F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59" name="Picture 2">
                <a:extLst>
                  <a:ext uri="{FF2B5EF4-FFF2-40B4-BE49-F238E27FC236}">
                    <a16:creationId xmlns:a16="http://schemas.microsoft.com/office/drawing/2014/main" id="{E28191E6-64A5-495B-8D9D-79DF1D1FAD77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4"/>
                </p:custDataLst>
              </p:nvPr>
            </p:nvPicPr>
            <p:blipFill>
              <a:blip r:embed="rId2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7" name="Picture 2">
              <a:extLst>
                <a:ext uri="{FF2B5EF4-FFF2-40B4-BE49-F238E27FC236}">
                  <a16:creationId xmlns:a16="http://schemas.microsoft.com/office/drawing/2014/main" id="{A4BFD025-4428-4852-82ED-162287B9302A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2"/>
              </p:custDataLst>
            </p:nvPr>
          </p:nvPicPr>
          <p:blipFill rotWithShape="1">
            <a:blip r:embed="rId27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8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9" name="图片 68">
            <a:extLst>
              <a:ext uri="{FF2B5EF4-FFF2-40B4-BE49-F238E27FC236}">
                <a16:creationId xmlns:a16="http://schemas.microsoft.com/office/drawing/2014/main" id="{444CFFCF-B60C-4F8F-9E15-1AE0A6C4A631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DDEBE277-035C-4120-91E3-9A672596DB14}"/>
              </a:ext>
            </a:extLst>
          </p:cNvPr>
          <p:cNvCxnSpPr/>
          <p:nvPr>
            <p:custDataLst>
              <p:tags r:id="rId10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>
            <a:extLst>
              <a:ext uri="{FF2B5EF4-FFF2-40B4-BE49-F238E27FC236}">
                <a16:creationId xmlns:a16="http://schemas.microsoft.com/office/drawing/2014/main" id="{889B9D4D-07E0-4B41-9D9D-FF2F114C3775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72" name="直接连接符 71">
            <a:extLst>
              <a:ext uri="{FF2B5EF4-FFF2-40B4-BE49-F238E27FC236}">
                <a16:creationId xmlns:a16="http://schemas.microsoft.com/office/drawing/2014/main" id="{B30A6D9E-8225-4EC1-9A84-3627A4AAF57E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36629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7235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FP-EMM &amp; DP-EMM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70617C3-5E7E-49FC-8136-AE8D9A3A924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87730" y="3411348"/>
            <a:ext cx="623062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DP-EMM</a:t>
            </a: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：使用差分隐私机制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FB761E6-144E-4951-B87B-87115FFAF3F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87730" y="1845945"/>
            <a:ext cx="6230620" cy="3740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FP-EMM</a:t>
            </a:r>
            <a:r>
              <a: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：完全填充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E683601-ED03-4158-A144-96248DD13F3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7945755" y="1769110"/>
            <a:ext cx="418465" cy="4508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endParaRPr lang="zh-CN" altLang="en-US" sz="2400" b="1" spc="500">
              <a:solidFill>
                <a:schemeClr val="accent5">
                  <a:lumMod val="7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ea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152F975A-8332-41C1-A5D5-3A7E5A33AF8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8049963" y="1866633"/>
            <a:ext cx="418465" cy="4508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endParaRPr lang="zh-CN" altLang="en-US" sz="2400" b="1" spc="500">
              <a:solidFill>
                <a:schemeClr val="accent5">
                  <a:lumMod val="7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ea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956492F-6062-4925-AE97-1FD0AE36F461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8049963" y="3544303"/>
            <a:ext cx="418465" cy="4508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endParaRPr lang="en-US" altLang="zh-CN" sz="2400" b="1" spc="500">
              <a:solidFill>
                <a:schemeClr val="accent5">
                  <a:lumMod val="7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ea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D3BEDE3-0957-4FFC-8AB0-9330E4522381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049963" y="4278363"/>
            <a:ext cx="418465" cy="4508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endParaRPr lang="en-US" altLang="zh-CN" sz="2400" b="1" spc="500">
              <a:solidFill>
                <a:schemeClr val="accent5">
                  <a:lumMod val="7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ea"/>
            </a:endParaRPr>
          </a:p>
        </p:txBody>
      </p:sp>
      <p:pic>
        <p:nvPicPr>
          <p:cNvPr id="35" name="图片 34" descr="8a518137-0d5f-4be8-b543-3a2d860e459f">
            <a:extLst>
              <a:ext uri="{FF2B5EF4-FFF2-40B4-BE49-F238E27FC236}">
                <a16:creationId xmlns:a16="http://schemas.microsoft.com/office/drawing/2014/main" id="{B1608FA1-8247-482D-B5B2-C9ED951A0270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7707630" y="3364283"/>
            <a:ext cx="3819525" cy="409575"/>
          </a:xfrm>
          <a:prstGeom prst="rect">
            <a:avLst/>
          </a:prstGeom>
        </p:spPr>
      </p:pic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0A10F16B-21A1-4ED5-9069-82F93792DD88}"/>
              </a:ext>
            </a:extLst>
          </p:cNvPr>
          <p:cNvCxnSpPr>
            <a:cxnSpLocks/>
          </p:cNvCxnSpPr>
          <p:nvPr/>
        </p:nvCxnSpPr>
        <p:spPr>
          <a:xfrm flipV="1">
            <a:off x="9066927" y="3060568"/>
            <a:ext cx="74634" cy="33331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0DF32014-6048-4DAD-A866-35BF59828CA5}"/>
              </a:ext>
            </a:extLst>
          </p:cNvPr>
          <p:cNvSpPr txBox="1"/>
          <p:nvPr/>
        </p:nvSpPr>
        <p:spPr>
          <a:xfrm>
            <a:off x="8005446" y="2420569"/>
            <a:ext cx="4012564" cy="646331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ctr"/>
            <a:r>
              <a:rPr lang="en-US" altLang="zh-CN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n</a:t>
            </a:r>
            <a:r>
              <a:rPr lang="en-US" altLang="zh-CN" sz="18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*</a:t>
            </a:r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是一个固定的常数，在后一个随机变量为负的情况下抵消查询响应长度。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AFA4DEC-1308-425C-9498-1CBE88B87253}"/>
              </a:ext>
            </a:extLst>
          </p:cNvPr>
          <p:cNvSpPr txBox="1"/>
          <p:nvPr/>
        </p:nvSpPr>
        <p:spPr>
          <a:xfrm>
            <a:off x="10292715" y="4170098"/>
            <a:ext cx="1725295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ctr"/>
            <a:r>
              <a:rPr lang="zh-CN" altLang="en-US" sz="1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拉普拉斯分布</a:t>
            </a:r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23A015BB-95BF-419C-97E6-7D523202CA3A}"/>
              </a:ext>
            </a:extLst>
          </p:cNvPr>
          <p:cNvCxnSpPr/>
          <p:nvPr/>
        </p:nvCxnSpPr>
        <p:spPr>
          <a:xfrm>
            <a:off x="10721975" y="3803703"/>
            <a:ext cx="387985" cy="30924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2F746B8E-D969-40A1-A7F7-671B5B03D050}"/>
              </a:ext>
            </a:extLst>
          </p:cNvPr>
          <p:cNvCxnSpPr>
            <a:cxnSpLocks/>
          </p:cNvCxnSpPr>
          <p:nvPr/>
        </p:nvCxnSpPr>
        <p:spPr>
          <a:xfrm>
            <a:off x="7801610" y="3658169"/>
            <a:ext cx="15348" cy="33909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6DF1071E-6788-48B3-8E8D-AA42A85A3805}"/>
              </a:ext>
            </a:extLst>
          </p:cNvPr>
          <p:cNvSpPr txBox="1"/>
          <p:nvPr/>
        </p:nvSpPr>
        <p:spPr>
          <a:xfrm>
            <a:off x="1197794" y="2352159"/>
            <a:ext cx="7548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i="0" dirty="0">
                <a:solidFill>
                  <a:srgbClr val="404040"/>
                </a:solidFill>
                <a:effectLst/>
                <a:latin typeface="Inter"/>
              </a:rPr>
              <a:t>完全填充</a:t>
            </a: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，即所有查询响应长度都被填充到最大查询响应长度</a:t>
            </a:r>
            <a:endParaRPr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F2F050AD-9E5C-4264-9996-7B00218A295C}"/>
              </a:ext>
            </a:extLst>
          </p:cNvPr>
          <p:cNvSpPr txBox="1"/>
          <p:nvPr/>
        </p:nvSpPr>
        <p:spPr>
          <a:xfrm>
            <a:off x="6709733" y="3959765"/>
            <a:ext cx="2451412" cy="646331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ctr"/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由于在</a:t>
            </a:r>
            <a:r>
              <a:rPr lang="en-US" altLang="zh-CN" sz="18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Cuckoo</a:t>
            </a:r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哈希中使用了两个哈希表</a:t>
            </a:r>
          </a:p>
        </p:txBody>
      </p:sp>
      <p:pic>
        <p:nvPicPr>
          <p:cNvPr id="47" name="图片 46" descr="6307deca-8c77-4910-83f1-4c0861fc14e3">
            <a:extLst>
              <a:ext uri="{FF2B5EF4-FFF2-40B4-BE49-F238E27FC236}">
                <a16:creationId xmlns:a16="http://schemas.microsoft.com/office/drawing/2014/main" id="{4D1F889D-7FEF-4AE9-B3FD-BEA3948EC621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117691" y="2684454"/>
            <a:ext cx="4324350" cy="628650"/>
          </a:xfrm>
          <a:prstGeom prst="rect">
            <a:avLst/>
          </a:prstGeom>
        </p:spPr>
      </p:pic>
      <p:grpSp>
        <p:nvGrpSpPr>
          <p:cNvPr id="48" name="组合 47">
            <a:extLst>
              <a:ext uri="{FF2B5EF4-FFF2-40B4-BE49-F238E27FC236}">
                <a16:creationId xmlns:a16="http://schemas.microsoft.com/office/drawing/2014/main" id="{C1DF4427-4187-4565-9C2F-C9DF14C1B695}"/>
              </a:ext>
            </a:extLst>
          </p:cNvPr>
          <p:cNvGrpSpPr/>
          <p:nvPr/>
        </p:nvGrpSpPr>
        <p:grpSpPr>
          <a:xfrm>
            <a:off x="8025268" y="4478972"/>
            <a:ext cx="418465" cy="3596640"/>
            <a:chOff x="12274" y="3114"/>
            <a:chExt cx="659" cy="5664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8D382C23-497D-4E05-B18E-DCC2804B055F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12274" y="3114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7F55FE95-5642-4722-BF9C-1E4AF8FF8DA8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12274" y="4270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zh-CN" altLang="en-US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ED70A753-0648-4293-8556-EC6569975A46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2274" y="6912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356F4635-EEF3-4DB9-84DB-D5E0568F5CD8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2274" y="8068"/>
              <a:ext cx="659" cy="710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endParaRPr lang="en-US" altLang="zh-CN" sz="2400" b="1" spc="50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endParaRPr>
            </a:p>
          </p:txBody>
        </p:sp>
      </p:grpSp>
      <p:pic>
        <p:nvPicPr>
          <p:cNvPr id="55" name="图片 54" descr="7de033e2-6eaa-4517-af97-324266d585ae">
            <a:extLst>
              <a:ext uri="{FF2B5EF4-FFF2-40B4-BE49-F238E27FC236}">
                <a16:creationId xmlns:a16="http://schemas.microsoft.com/office/drawing/2014/main" id="{43880FE7-7A87-4F68-B28E-A2E7DFBCD541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216011" y="3969060"/>
            <a:ext cx="5543550" cy="495300"/>
          </a:xfrm>
          <a:prstGeom prst="rect">
            <a:avLst/>
          </a:prstGeom>
        </p:spPr>
      </p:pic>
      <p:pic>
        <p:nvPicPr>
          <p:cNvPr id="56" name="图片 55">
            <a:extLst>
              <a:ext uri="{FF2B5EF4-FFF2-40B4-BE49-F238E27FC236}">
                <a16:creationId xmlns:a16="http://schemas.microsoft.com/office/drawing/2014/main" id="{8397BB55-4F47-4F5F-8155-B96E2437346F}"/>
              </a:ext>
            </a:extLst>
          </p:cNvPr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30" r="70093" b="13761"/>
          <a:stretch/>
        </p:blipFill>
        <p:spPr>
          <a:xfrm>
            <a:off x="6598147" y="3364283"/>
            <a:ext cx="1078597" cy="456091"/>
          </a:xfrm>
          <a:prstGeom prst="rect">
            <a:avLst/>
          </a:prstGeom>
        </p:spPr>
      </p:pic>
      <p:sp>
        <p:nvSpPr>
          <p:cNvPr id="57" name="文本框 56">
            <a:extLst>
              <a:ext uri="{FF2B5EF4-FFF2-40B4-BE49-F238E27FC236}">
                <a16:creationId xmlns:a16="http://schemas.microsoft.com/office/drawing/2014/main" id="{F0589848-FC18-47AE-B0EF-5B017A2A96B5}"/>
              </a:ext>
            </a:extLst>
          </p:cNvPr>
          <p:cNvSpPr txBox="1"/>
          <p:nvPr/>
        </p:nvSpPr>
        <p:spPr>
          <a:xfrm>
            <a:off x="105509" y="3985432"/>
            <a:ext cx="12225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Cambria Math" panose="02040503050406030204" pitchFamily="18" charset="0"/>
              </a:rPr>
              <a:t>对角条目</a:t>
            </a:r>
            <a:endParaRPr lang="zh-CN" altLang="en-US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B785B28A-1A7E-4F00-82EA-983D91260EFA}"/>
              </a:ext>
            </a:extLst>
          </p:cNvPr>
          <p:cNvSpPr txBox="1"/>
          <p:nvPr/>
        </p:nvSpPr>
        <p:spPr>
          <a:xfrm>
            <a:off x="105509" y="2773239"/>
            <a:ext cx="12225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Cambria Math" panose="02040503050406030204" pitchFamily="18" charset="0"/>
              </a:rPr>
              <a:t>对角条目</a:t>
            </a:r>
            <a:endParaRPr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C40BE4C3-EBF3-4D6A-AD9E-39E665F621ED}"/>
              </a:ext>
            </a:extLst>
          </p:cNvPr>
          <p:cNvSpPr txBox="1"/>
          <p:nvPr/>
        </p:nvSpPr>
        <p:spPr>
          <a:xfrm>
            <a:off x="105509" y="4785448"/>
            <a:ext cx="15245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latin typeface="Cambria Math" panose="02040503050406030204" pitchFamily="18" charset="0"/>
              </a:rPr>
              <a:t>FP-EMM&amp;</a:t>
            </a:r>
          </a:p>
          <a:p>
            <a:r>
              <a:rPr lang="en-US" altLang="zh-CN" b="1" dirty="0">
                <a:solidFill>
                  <a:srgbClr val="C00000"/>
                </a:solidFill>
                <a:latin typeface="Cambria Math" panose="02040503050406030204" pitchFamily="18" charset="0"/>
              </a:rPr>
              <a:t>DP-EMM</a:t>
            </a:r>
          </a:p>
          <a:p>
            <a:r>
              <a:rPr lang="zh-CN" altLang="en-US" b="1" dirty="0">
                <a:solidFill>
                  <a:srgbClr val="C00000"/>
                </a:solidFill>
                <a:latin typeface="Cambria Math" panose="02040503050406030204" pitchFamily="18" charset="0"/>
              </a:rPr>
              <a:t>非对角条目</a:t>
            </a:r>
            <a:endParaRPr lang="zh-CN" altLang="en-US" dirty="0"/>
          </a:p>
        </p:txBody>
      </p:sp>
      <p:pic>
        <p:nvPicPr>
          <p:cNvPr id="60" name="图片 59" descr="259d9622-e35e-4d72-8959-9eaeb7b00e02">
            <a:extLst>
              <a:ext uri="{FF2B5EF4-FFF2-40B4-BE49-F238E27FC236}">
                <a16:creationId xmlns:a16="http://schemas.microsoft.com/office/drawing/2014/main" id="{08E52BF8-E26A-4B91-A0FA-1D02A600E242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354839" y="4806705"/>
            <a:ext cx="7234003" cy="1574847"/>
          </a:xfrm>
          <a:prstGeom prst="rect">
            <a:avLst/>
          </a:prstGeom>
        </p:spPr>
      </p:pic>
      <p:sp>
        <p:nvSpPr>
          <p:cNvPr id="61" name="文本框 60">
            <a:extLst>
              <a:ext uri="{FF2B5EF4-FFF2-40B4-BE49-F238E27FC236}">
                <a16:creationId xmlns:a16="http://schemas.microsoft.com/office/drawing/2014/main" id="{E40B1049-0478-424F-BAE1-233D35413857}"/>
              </a:ext>
            </a:extLst>
          </p:cNvPr>
          <p:cNvSpPr txBox="1"/>
          <p:nvPr/>
        </p:nvSpPr>
        <p:spPr>
          <a:xfrm>
            <a:off x="8932693" y="5110000"/>
            <a:ext cx="29154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latin typeface="Cambria Math" panose="02040503050406030204" pitchFamily="18" charset="0"/>
              </a:rPr>
              <a:t>FP-EMM</a:t>
            </a:r>
            <a:r>
              <a:rPr lang="zh-CN" altLang="en-US" dirty="0">
                <a:latin typeface="Cambria Math" panose="02040503050406030204" pitchFamily="18" charset="0"/>
              </a:rPr>
              <a:t>和</a:t>
            </a:r>
            <a:r>
              <a:rPr lang="en-US" altLang="zh-CN" dirty="0">
                <a:latin typeface="Cambria Math" panose="02040503050406030204" pitchFamily="18" charset="0"/>
              </a:rPr>
              <a:t>DP-EMM</a:t>
            </a:r>
            <a:r>
              <a:rPr lang="zh-CN" altLang="en-US" dirty="0">
                <a:latin typeface="Cambria Math" panose="02040503050406030204" pitchFamily="18" charset="0"/>
              </a:rPr>
              <a:t>均通过填充的方式隐藏响应长度，因此其非对角线条目分布表示方法与</a:t>
            </a:r>
            <a:r>
              <a:rPr lang="en-US" altLang="zh-CN" dirty="0">
                <a:latin typeface="Cambria Math" panose="02040503050406030204" pitchFamily="18" charset="0"/>
              </a:rPr>
              <a:t>PRT-EMM</a:t>
            </a:r>
            <a:r>
              <a:rPr lang="zh-CN" altLang="en-US" dirty="0">
                <a:latin typeface="Cambria Math" panose="02040503050406030204" pitchFamily="18" charset="0"/>
              </a:rPr>
              <a:t>一致</a:t>
            </a:r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10514062-0703-487E-ABE0-F27FA02288C4}"/>
              </a:ext>
            </a:extLst>
          </p:cNvPr>
          <p:cNvCxnSpPr>
            <a:cxnSpLocks/>
          </p:cNvCxnSpPr>
          <p:nvPr/>
        </p:nvCxnSpPr>
        <p:spPr>
          <a:xfrm>
            <a:off x="404730" y="4657266"/>
            <a:ext cx="11120437" cy="263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 48">
            <a:extLst>
              <a:ext uri="{FF2B5EF4-FFF2-40B4-BE49-F238E27FC236}">
                <a16:creationId xmlns:a16="http://schemas.microsoft.com/office/drawing/2014/main" id="{AF4B5EFE-629F-4805-91A1-1C41BE4862CE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8470B62C-986E-48C1-B4E3-C5CBC00D09DB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id="{3C1C4782-E265-48B9-99BF-E30406D63AEE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0396DC80-6F90-413F-8F9E-8BE45C5AF451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2D5CDE0D-AB02-458F-8529-FF9D826C6EBC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B2E35712-1D56-4DC6-8C3A-5B2244B0E9CC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68" name="椭圆 67">
                <a:extLst>
                  <a:ext uri="{FF2B5EF4-FFF2-40B4-BE49-F238E27FC236}">
                    <a16:creationId xmlns:a16="http://schemas.microsoft.com/office/drawing/2014/main" id="{9DAE625D-7E91-4549-A2FA-8328D83E40FB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69" name="Picture 2">
                <a:extLst>
                  <a:ext uri="{FF2B5EF4-FFF2-40B4-BE49-F238E27FC236}">
                    <a16:creationId xmlns:a16="http://schemas.microsoft.com/office/drawing/2014/main" id="{033D694E-4E6C-40BB-9EA5-6DDD05E4F308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6"/>
                </p:custDataLst>
              </p:nvPr>
            </p:nvPicPr>
            <p:blipFill>
              <a:blip r:embed="rId2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67" name="Picture 2">
              <a:extLst>
                <a:ext uri="{FF2B5EF4-FFF2-40B4-BE49-F238E27FC236}">
                  <a16:creationId xmlns:a16="http://schemas.microsoft.com/office/drawing/2014/main" id="{6548FBE8-48A6-479F-AC16-80FF9F19ED52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4"/>
              </p:custDataLst>
            </p:nvPr>
          </p:nvPicPr>
          <p:blipFill rotWithShape="1">
            <a:blip r:embed="rId30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1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0" name="图片 69">
            <a:extLst>
              <a:ext uri="{FF2B5EF4-FFF2-40B4-BE49-F238E27FC236}">
                <a16:creationId xmlns:a16="http://schemas.microsoft.com/office/drawing/2014/main" id="{74121BC7-857D-4658-A828-35814AD99DA6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87E2C7A0-DFD6-4D3E-B0E8-B6564D59717F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>
            <a:extLst>
              <a:ext uri="{FF2B5EF4-FFF2-40B4-BE49-F238E27FC236}">
                <a16:creationId xmlns:a16="http://schemas.microsoft.com/office/drawing/2014/main" id="{BA17909E-FA48-45FC-9E3C-403B33BFB008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2C292A3B-A511-483B-9506-348B72FC6A70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798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7235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DPAP-SE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9B43E07-A766-46E5-9450-837CBA6E8770}"/>
              </a:ext>
            </a:extLst>
          </p:cNvPr>
          <p:cNvSpPr txBox="1"/>
          <p:nvPr/>
        </p:nvSpPr>
        <p:spPr>
          <a:xfrm>
            <a:off x="474652" y="1572888"/>
            <a:ext cx="1219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核心思想：</a:t>
            </a:r>
            <a:r>
              <a:rPr lang="zh-CN" altLang="en-US" sz="2000" b="1" dirty="0">
                <a:latin typeface="Cambria Math" panose="02040503050406030204" pitchFamily="18" charset="0"/>
              </a:rPr>
              <a:t>用差分隐私机制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模糊</a:t>
            </a:r>
            <a:r>
              <a:rPr lang="zh-CN" altLang="en-US" sz="2000" b="1" dirty="0">
                <a:latin typeface="Cambria Math" panose="02040503050406030204" pitchFamily="18" charset="0"/>
              </a:rPr>
              <a:t>明文数据库，使实际访问模式的轻微变化不会影响模糊后的访问模式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6B59AAF-F16E-45E2-8E8E-1E07A16CD951}"/>
              </a:ext>
            </a:extLst>
          </p:cNvPr>
          <p:cNvSpPr txBox="1"/>
          <p:nvPr/>
        </p:nvSpPr>
        <p:spPr>
          <a:xfrm>
            <a:off x="474652" y="2135211"/>
            <a:ext cx="115433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404040"/>
                </a:solidFill>
                <a:effectLst/>
                <a:latin typeface="Inter"/>
              </a:rPr>
              <a:t>擦除码（</a:t>
            </a:r>
            <a:r>
              <a:rPr lang="en-US" altLang="zh-CN" b="1" i="0" dirty="0">
                <a:solidFill>
                  <a:srgbClr val="404040"/>
                </a:solidFill>
                <a:effectLst/>
                <a:latin typeface="Inter"/>
              </a:rPr>
              <a:t>Erasure Code</a:t>
            </a:r>
            <a:r>
              <a:rPr lang="zh-CN" altLang="en-US" b="1" i="0" dirty="0">
                <a:solidFill>
                  <a:srgbClr val="404040"/>
                </a:solidFill>
                <a:effectLst/>
                <a:latin typeface="Inter"/>
              </a:rPr>
              <a:t>）</a:t>
            </a:r>
            <a:r>
              <a:rPr lang="zh-CN" altLang="en-US" b="0" i="0" dirty="0">
                <a:solidFill>
                  <a:srgbClr val="404040"/>
                </a:solidFill>
                <a:effectLst/>
                <a:latin typeface="Inter"/>
              </a:rPr>
              <a:t>：是一种编码技术，将原始数据分成多个块，并通过数学方法生成额外的冗余块。当部分数据块丢失或损坏时，可以通过剩余的数据块和冗余块恢复原始数据。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96CC0F7-87F8-4937-A0AC-66BBA4F56295}"/>
              </a:ext>
            </a:extLst>
          </p:cNvPr>
          <p:cNvSpPr txBox="1"/>
          <p:nvPr/>
        </p:nvSpPr>
        <p:spPr>
          <a:xfrm>
            <a:off x="474652" y="2830099"/>
            <a:ext cx="1163286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文档碎片化</a:t>
            </a:r>
            <a:r>
              <a:rPr lang="zh-CN" altLang="en-US" sz="2000" b="1" dirty="0">
                <a:latin typeface="Cambria Math" panose="02040503050406030204" pitchFamily="18" charset="0"/>
              </a:rPr>
              <a:t>：</a:t>
            </a:r>
            <a:r>
              <a:rPr lang="zh-CN" altLang="en-US" sz="2000" dirty="0">
                <a:latin typeface="Cambria Math" panose="02040503050406030204" pitchFamily="18" charset="0"/>
              </a:rPr>
              <a:t>使用擦除码将每个文档分割成</a:t>
            </a:r>
            <a:r>
              <a:rPr lang="en-US" altLang="zh-CN" sz="2000" dirty="0">
                <a:latin typeface="Cambria Math" panose="02040503050406030204" pitchFamily="18" charset="0"/>
              </a:rPr>
              <a:t>m</a:t>
            </a:r>
            <a:r>
              <a:rPr lang="zh-CN" altLang="en-US" sz="2000" dirty="0">
                <a:latin typeface="Cambria Math" panose="02040503050406030204" pitchFamily="18" charset="0"/>
              </a:rPr>
              <a:t>个碎片，每个碎片的大小为原始文档的</a:t>
            </a:r>
            <a:r>
              <a:rPr lang="en-US" altLang="zh-CN" sz="2000" dirty="0">
                <a:latin typeface="Cambria Math" panose="02040503050406030204" pitchFamily="18" charset="0"/>
              </a:rPr>
              <a:t>1/K</a:t>
            </a:r>
            <a:r>
              <a:rPr lang="zh-CN" altLang="en-US" sz="2000" dirty="0">
                <a:latin typeface="Cambria Math" panose="02040503050406030204" pitchFamily="18" charset="0"/>
              </a:rPr>
              <a:t>。擦除码的性质使得我们</a:t>
            </a:r>
            <a:r>
              <a:rPr lang="zh-CN" altLang="en-US" sz="2000" b="1" dirty="0">
                <a:latin typeface="Cambria Math" panose="02040503050406030204" pitchFamily="18" charset="0"/>
              </a:rPr>
              <a:t>只需要获取任意</a:t>
            </a:r>
            <a:r>
              <a:rPr lang="en-US" altLang="zh-CN" sz="2000" b="1" dirty="0">
                <a:latin typeface="Cambria Math" panose="02040503050406030204" pitchFamily="18" charset="0"/>
              </a:rPr>
              <a:t>K</a:t>
            </a:r>
            <a:r>
              <a:rPr lang="zh-CN" altLang="en-US" sz="2000" b="1" dirty="0">
                <a:latin typeface="Cambria Math" panose="02040503050406030204" pitchFamily="18" charset="0"/>
              </a:rPr>
              <a:t>个碎片</a:t>
            </a:r>
            <a:r>
              <a:rPr lang="zh-CN" altLang="en-US" sz="2000" dirty="0">
                <a:latin typeface="Cambria Math" panose="02040503050406030204" pitchFamily="18" charset="0"/>
              </a:rPr>
              <a:t>即可恢复原始文档。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B78223B-655B-44A3-A202-74BCB387BFF7}"/>
              </a:ext>
            </a:extLst>
          </p:cNvPr>
          <p:cNvSpPr txBox="1"/>
          <p:nvPr/>
        </p:nvSpPr>
        <p:spPr>
          <a:xfrm>
            <a:off x="452009" y="3586542"/>
            <a:ext cx="1163286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关键词再分配：</a:t>
            </a:r>
            <a:r>
              <a:rPr lang="en-US" altLang="zh-CN" sz="2000" dirty="0">
                <a:latin typeface="Cambria Math" panose="02040503050406030204" pitchFamily="18" charset="0"/>
              </a:rPr>
              <a:t>FP-EMM</a:t>
            </a:r>
            <a:r>
              <a:rPr lang="zh-CN" altLang="en-US" sz="2000" dirty="0">
                <a:latin typeface="Cambria Math" panose="02040503050406030204" pitchFamily="18" charset="0"/>
              </a:rPr>
              <a:t>客户端可以指定两个概率</a:t>
            </a:r>
            <a:r>
              <a:rPr lang="en-US" altLang="zh-CN" sz="2000" dirty="0">
                <a:latin typeface="Cambria Math" panose="02040503050406030204" pitchFamily="18" charset="0"/>
              </a:rPr>
              <a:t>p</a:t>
            </a:r>
            <a:r>
              <a:rPr lang="zh-CN" altLang="en-US" sz="2000" dirty="0">
                <a:latin typeface="Cambria Math" panose="02040503050406030204" pitchFamily="18" charset="0"/>
              </a:rPr>
              <a:t>和</a:t>
            </a:r>
            <a:r>
              <a:rPr lang="en-US" altLang="zh-CN" sz="2000" dirty="0">
                <a:latin typeface="Cambria Math" panose="02040503050406030204" pitchFamily="18" charset="0"/>
              </a:rPr>
              <a:t>q</a:t>
            </a:r>
            <a:r>
              <a:rPr lang="zh-CN" altLang="en-US" sz="2000" dirty="0">
                <a:latin typeface="Cambria Math" panose="02040503050406030204" pitchFamily="18" charset="0"/>
              </a:rPr>
              <a:t>：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latin typeface="Cambria Math" panose="02040503050406030204" pitchFamily="18" charset="0"/>
              </a:rPr>
              <a:t>1</a:t>
            </a:r>
            <a:r>
              <a:rPr lang="zh-CN" altLang="en-US" sz="2000" dirty="0">
                <a:latin typeface="Cambria Math" panose="02040503050406030204" pitchFamily="18" charset="0"/>
              </a:rPr>
              <a:t>、对于最初</a:t>
            </a:r>
            <a:r>
              <a:rPr lang="zh-CN" altLang="en-US" sz="2000" b="1" dirty="0">
                <a:latin typeface="Cambria Math" panose="02040503050406030204" pitchFamily="18" charset="0"/>
              </a:rPr>
              <a:t>在碎片中</a:t>
            </a:r>
            <a:r>
              <a:rPr lang="zh-CN" altLang="en-US" sz="2000" dirty="0">
                <a:latin typeface="Cambria Math" panose="02040503050406030204" pitchFamily="18" charset="0"/>
              </a:rPr>
              <a:t>的关键词以概率</a:t>
            </a:r>
            <a:r>
              <a:rPr lang="en-US" altLang="zh-CN" sz="2000" b="1" dirty="0">
                <a:latin typeface="Cambria Math" panose="02040503050406030204" pitchFamily="18" charset="0"/>
              </a:rPr>
              <a:t>1-p</a:t>
            </a:r>
            <a:r>
              <a:rPr lang="zh-CN" altLang="en-US" sz="2000" dirty="0">
                <a:latin typeface="Cambria Math" panose="02040503050406030204" pitchFamily="18" charset="0"/>
              </a:rPr>
              <a:t>进行</a:t>
            </a:r>
            <a:r>
              <a:rPr lang="zh-CN" altLang="en-US" sz="2000" b="1" dirty="0">
                <a:latin typeface="Cambria Math" panose="02040503050406030204" pitchFamily="18" charset="0"/>
              </a:rPr>
              <a:t>删除</a:t>
            </a:r>
            <a:r>
              <a:rPr lang="zh-CN" altLang="en-US" sz="2000" dirty="0">
                <a:latin typeface="Cambria Math" panose="02040503050406030204" pitchFamily="18" charset="0"/>
              </a:rPr>
              <a:t>。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latin typeface="Cambria Math" panose="02040503050406030204" pitchFamily="18" charset="0"/>
              </a:rPr>
              <a:t>2</a:t>
            </a:r>
            <a:r>
              <a:rPr lang="zh-CN" altLang="en-US" sz="2000" dirty="0">
                <a:latin typeface="Cambria Math" panose="02040503050406030204" pitchFamily="18" charset="0"/>
              </a:rPr>
              <a:t>、对于</a:t>
            </a:r>
            <a:r>
              <a:rPr lang="zh-CN" altLang="en-US" sz="2000" b="1" dirty="0">
                <a:latin typeface="Cambria Math" panose="02040503050406030204" pitchFamily="18" charset="0"/>
              </a:rPr>
              <a:t>未在碎片中</a:t>
            </a:r>
            <a:r>
              <a:rPr lang="zh-CN" altLang="en-US" sz="2000" dirty="0">
                <a:latin typeface="Cambria Math" panose="02040503050406030204" pitchFamily="18" charset="0"/>
              </a:rPr>
              <a:t>的关键词以概率</a:t>
            </a:r>
            <a:r>
              <a:rPr lang="en-US" altLang="zh-CN" sz="2000" b="1" dirty="0">
                <a:latin typeface="Cambria Math" panose="02040503050406030204" pitchFamily="18" charset="0"/>
              </a:rPr>
              <a:t>q</a:t>
            </a:r>
            <a:r>
              <a:rPr lang="zh-CN" altLang="en-US" sz="2000" dirty="0">
                <a:latin typeface="Cambria Math" panose="02040503050406030204" pitchFamily="18" charset="0"/>
              </a:rPr>
              <a:t>进行</a:t>
            </a:r>
            <a:r>
              <a:rPr lang="zh-CN" altLang="en-US" sz="2000" b="1" dirty="0">
                <a:latin typeface="Cambria Math" panose="02040503050406030204" pitchFamily="18" charset="0"/>
              </a:rPr>
              <a:t>添加</a:t>
            </a:r>
          </a:p>
        </p:txBody>
      </p:sp>
      <p:pic>
        <p:nvPicPr>
          <p:cNvPr id="33" name="图片 32" descr="12db39de-b6ca-4b3e-a604-c826a6214d46">
            <a:extLst>
              <a:ext uri="{FF2B5EF4-FFF2-40B4-BE49-F238E27FC236}">
                <a16:creationId xmlns:a16="http://schemas.microsoft.com/office/drawing/2014/main" id="{4035F80D-4392-4A9F-9EBD-F4384E0E271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46286" y="4707194"/>
            <a:ext cx="8107680" cy="396875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3947D850-9E43-44AA-9398-8C5936F3CE03}"/>
              </a:ext>
            </a:extLst>
          </p:cNvPr>
          <p:cNvSpPr txBox="1"/>
          <p:nvPr/>
        </p:nvSpPr>
        <p:spPr>
          <a:xfrm>
            <a:off x="5055513" y="5097997"/>
            <a:ext cx="1142365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zh-CN" altLang="en-US" sz="18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二项分布</a:t>
            </a: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878FCACF-1800-4592-8DE7-72DB8BE9E14E}"/>
              </a:ext>
            </a:extLst>
          </p:cNvPr>
          <p:cNvCxnSpPr>
            <a:cxnSpLocks/>
          </p:cNvCxnSpPr>
          <p:nvPr/>
        </p:nvCxnSpPr>
        <p:spPr>
          <a:xfrm>
            <a:off x="4967971" y="5105339"/>
            <a:ext cx="67640" cy="13239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C81089E7-410D-4856-868F-93C6A3843D3B}"/>
              </a:ext>
            </a:extLst>
          </p:cNvPr>
          <p:cNvSpPr txBox="1"/>
          <p:nvPr/>
        </p:nvSpPr>
        <p:spPr>
          <a:xfrm>
            <a:off x="423773" y="4706242"/>
            <a:ext cx="12225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Cambria Math" panose="02040503050406030204" pitchFamily="18" charset="0"/>
              </a:rPr>
              <a:t>对角条目</a:t>
            </a:r>
            <a:endParaRPr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8ADF6D2D-9F9B-4412-A607-430C18555AEC}"/>
              </a:ext>
            </a:extLst>
          </p:cNvPr>
          <p:cNvSpPr txBox="1"/>
          <p:nvPr/>
        </p:nvSpPr>
        <p:spPr>
          <a:xfrm>
            <a:off x="364579" y="5619483"/>
            <a:ext cx="1406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Cambria Math" panose="02040503050406030204" pitchFamily="18" charset="0"/>
              </a:rPr>
              <a:t>非对角条目</a:t>
            </a:r>
            <a:endParaRPr lang="zh-CN" altLang="en-US" dirty="0"/>
          </a:p>
        </p:txBody>
      </p:sp>
      <p:pic>
        <p:nvPicPr>
          <p:cNvPr id="45" name="图片 44" descr="82df9b75-4948-4455-873e-72e26bd1fede">
            <a:extLst>
              <a:ext uri="{FF2B5EF4-FFF2-40B4-BE49-F238E27FC236}">
                <a16:creationId xmlns:a16="http://schemas.microsoft.com/office/drawing/2014/main" id="{17A9D4ED-3382-4CAD-ABF3-C04A40FD534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814837" y="5425653"/>
            <a:ext cx="8634730" cy="1414145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id="{72D9FB46-8FAB-41A8-9B9D-8E64A665C84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8D8B09B5-F69B-4111-B4E5-1F5A5BCB7449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14974C13-56B5-4B15-A9F5-A7D55A29A52F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867E49F9-EE68-4419-8041-9DD978F106D5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7C4D5C78-8D4D-41D6-B7A1-6446D90A2DA8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CCD432A1-9995-4430-B88B-681A6C44C74E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E154E324-D9E9-4C39-A56F-07CFB4628393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50" name="Picture 2">
                <a:extLst>
                  <a:ext uri="{FF2B5EF4-FFF2-40B4-BE49-F238E27FC236}">
                    <a16:creationId xmlns:a16="http://schemas.microsoft.com/office/drawing/2014/main" id="{B382AC0B-996D-4FD4-B4F5-BAB7F6A9AAE4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8" name="Picture 2">
              <a:extLst>
                <a:ext uri="{FF2B5EF4-FFF2-40B4-BE49-F238E27FC236}">
                  <a16:creationId xmlns:a16="http://schemas.microsoft.com/office/drawing/2014/main" id="{234331BB-67B7-406A-BF46-521FB9A37C7E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7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" name="图片 50">
            <a:extLst>
              <a:ext uri="{FF2B5EF4-FFF2-40B4-BE49-F238E27FC236}">
                <a16:creationId xmlns:a16="http://schemas.microsoft.com/office/drawing/2014/main" id="{D821A119-44CE-4819-AFCA-F0D94FB79CD1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B565B10F-92F4-42EA-8F78-1D75183AD37A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3DF0D863-B776-48F0-8E09-4F5990453646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0908515D-F2F2-49B2-9322-A2F842B77285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356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7235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似然函数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3" name="图片 22" descr="8ab9c8a2-69d5-4564-a4cd-c312f224ecaf">
            <a:extLst>
              <a:ext uri="{FF2B5EF4-FFF2-40B4-BE49-F238E27FC236}">
                <a16:creationId xmlns:a16="http://schemas.microsoft.com/office/drawing/2014/main" id="{492E02D7-B60A-4099-8902-D24A3EA7226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93445" y="1850390"/>
            <a:ext cx="4967605" cy="2811145"/>
          </a:xfrm>
          <a:prstGeom prst="rect">
            <a:avLst/>
          </a:prstGeom>
        </p:spPr>
      </p:pic>
      <p:pic>
        <p:nvPicPr>
          <p:cNvPr id="25" name="图片 24" descr="3766beac-5f6e-4009-8131-8f00e314cfcd">
            <a:extLst>
              <a:ext uri="{FF2B5EF4-FFF2-40B4-BE49-F238E27FC236}">
                <a16:creationId xmlns:a16="http://schemas.microsoft.com/office/drawing/2014/main" id="{47AC81A2-9189-4112-99A0-203DC70FFE9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63930" y="5267325"/>
            <a:ext cx="6034405" cy="680085"/>
          </a:xfrm>
          <a:prstGeom prst="rect">
            <a:avLst/>
          </a:prstGeom>
        </p:spPr>
      </p:pic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4ED84AD-8738-4F84-A5B1-400767B3128C}"/>
              </a:ext>
            </a:extLst>
          </p:cNvPr>
          <p:cNvCxnSpPr/>
          <p:nvPr/>
        </p:nvCxnSpPr>
        <p:spPr>
          <a:xfrm>
            <a:off x="3908425" y="4451350"/>
            <a:ext cx="130302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3551277A-AB31-49DF-8872-0E95D57E8DC2}"/>
              </a:ext>
            </a:extLst>
          </p:cNvPr>
          <p:cNvCxnSpPr/>
          <p:nvPr/>
        </p:nvCxnSpPr>
        <p:spPr>
          <a:xfrm flipH="1">
            <a:off x="3625850" y="4511040"/>
            <a:ext cx="909320" cy="69723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4C7B6F08-E019-478B-8E4F-6FC4ED474086}"/>
              </a:ext>
            </a:extLst>
          </p:cNvPr>
          <p:cNvSpPr txBox="1"/>
          <p:nvPr/>
        </p:nvSpPr>
        <p:spPr>
          <a:xfrm>
            <a:off x="6817995" y="2860590"/>
            <a:ext cx="4064000" cy="922020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zh-CN" altLang="en-US" sz="1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此处</a:t>
            </a:r>
            <a:r>
              <a:rPr lang="en-US" altLang="zh-CN" sz="1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M</a:t>
            </a:r>
            <a:r>
              <a:rPr lang="zh-CN" altLang="en-US" sz="1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、</a:t>
            </a:r>
            <a:r>
              <a:rPr lang="en-US" altLang="zh-CN" sz="1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M’</a:t>
            </a:r>
            <a:r>
              <a:rPr lang="zh-CN" altLang="en-US" sz="1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、</a:t>
            </a:r>
            <a:r>
              <a:rPr lang="en-US" altLang="zh-CN" sz="1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M</a:t>
            </a:r>
            <a:r>
              <a:rPr lang="zh-CN" altLang="en-US" sz="1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杠分别代表辅助共现矩阵、可能的真实共现矩阵以及监听得到的共现矩阵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2291FEA-6A04-40B9-A0BF-041E0456F29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E4626737-BF17-4643-9DFA-01FCE0686AEE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A9CC7C30-497D-455F-9AB8-75DD42024717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311C7F5-65D1-49BB-9F87-74E19E8F4A58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F3D90D68-9D41-4FA2-A199-7C5813472EB6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2A9593FA-9FAA-4B4E-8CDE-408564B5EDCF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E80A5C50-3F92-4FAE-BFAE-B155AC8FDA18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5" name="Picture 2">
                <a:extLst>
                  <a:ext uri="{FF2B5EF4-FFF2-40B4-BE49-F238E27FC236}">
                    <a16:creationId xmlns:a16="http://schemas.microsoft.com/office/drawing/2014/main" id="{2FC57C65-E5AD-464E-8210-4BCF24F49BC2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3" name="Picture 2">
              <a:extLst>
                <a:ext uri="{FF2B5EF4-FFF2-40B4-BE49-F238E27FC236}">
                  <a16:creationId xmlns:a16="http://schemas.microsoft.com/office/drawing/2014/main" id="{3DEA32FE-0333-466F-878C-577266BF10C8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7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6" name="图片 45">
            <a:extLst>
              <a:ext uri="{FF2B5EF4-FFF2-40B4-BE49-F238E27FC236}">
                <a16:creationId xmlns:a16="http://schemas.microsoft.com/office/drawing/2014/main" id="{FB9557F1-104F-4377-82C4-6F231B25893F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329AB5CC-A039-4A89-801F-40D2EEF4EC18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4980BDEA-C32F-49A0-A75E-3F4539D8ED3A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0C302A6C-79B3-4CCB-AF74-0284443B3354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80442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2296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模拟退火</a:t>
            </a:r>
          </a:p>
        </p:txBody>
      </p:sp>
      <p:pic>
        <p:nvPicPr>
          <p:cNvPr id="14" name="图片 13" descr="2d43a1c1feb58d10a20e8c458d97be09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9465" y="1948180"/>
            <a:ext cx="6543675" cy="3609975"/>
          </a:xfrm>
          <a:prstGeom prst="rect">
            <a:avLst/>
          </a:prstGeom>
        </p:spPr>
      </p:pic>
      <p:pic>
        <p:nvPicPr>
          <p:cNvPr id="35" name="图片 34" descr="0fde45865b61eb6ff41b3b1d8655953f"/>
          <p:cNvPicPr>
            <a:picLocks noChangeAspect="1"/>
          </p:cNvPicPr>
          <p:nvPr/>
        </p:nvPicPr>
        <p:blipFill>
          <a:blip r:embed="rId15">
            <a:clrChange>
              <a:clrFrom>
                <a:srgbClr val="FEFEFE">
                  <a:alpha val="100000"/>
                </a:srgbClr>
              </a:clrFrom>
              <a:clrTo>
                <a:srgbClr val="FEFEFE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26325" y="1114425"/>
            <a:ext cx="3916045" cy="5100320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A59790BF-5E38-40CD-B27B-A67EC425B860}"/>
              </a:ext>
            </a:extLst>
          </p:cNvPr>
          <p:cNvSpPr txBox="1"/>
          <p:nvPr/>
        </p:nvSpPr>
        <p:spPr>
          <a:xfrm>
            <a:off x="1791759" y="1472030"/>
            <a:ext cx="86084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核心思想：</a:t>
            </a:r>
            <a:r>
              <a:rPr lang="zh-CN" altLang="en-US" sz="2000" b="1" dirty="0">
                <a:latin typeface="Cambria Math" panose="02040503050406030204" pitchFamily="18" charset="0"/>
              </a:rPr>
              <a:t>用于搜索给定函数                             的全局最优解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35EC0F7-89BC-4AC7-A069-C5BCDD0DF5D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049" y="1492999"/>
            <a:ext cx="1554615" cy="358171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8D13C722-B2E9-4C41-92B4-5C219FCE87C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45A46DC3-BF72-4A34-BFBB-902BE9160E0E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F9FE870B-417D-48AB-A434-C9898E2D900A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4A7F0D0-0A85-4C90-BE78-4B17EBBC76D4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E3FFA2AB-2BC5-4B9A-B510-A10803DF4F58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886B7D6-28D8-482E-85DD-F512CD6EAF9E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5E30C387-8AED-4731-9A45-A88BBBA7D12C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1" name="Picture 2">
                <a:extLst>
                  <a:ext uri="{FF2B5EF4-FFF2-40B4-BE49-F238E27FC236}">
                    <a16:creationId xmlns:a16="http://schemas.microsoft.com/office/drawing/2014/main" id="{9E859C4E-F429-4B3D-AB79-D9EEAB210D07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9" name="Picture 2">
              <a:extLst>
                <a:ext uri="{FF2B5EF4-FFF2-40B4-BE49-F238E27FC236}">
                  <a16:creationId xmlns:a16="http://schemas.microsoft.com/office/drawing/2014/main" id="{1EFD4A95-BF4E-46E0-AE74-3D1177998017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8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2" name="图片 41">
            <a:extLst>
              <a:ext uri="{FF2B5EF4-FFF2-40B4-BE49-F238E27FC236}">
                <a16:creationId xmlns:a16="http://schemas.microsoft.com/office/drawing/2014/main" id="{3CC0807C-B911-4F89-8C03-69FBDE8129DF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D8F78D3D-B60B-4581-AEE4-CCB124A8298A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>
            <a:extLst>
              <a:ext uri="{FF2B5EF4-FFF2-40B4-BE49-F238E27FC236}">
                <a16:creationId xmlns:a16="http://schemas.microsoft.com/office/drawing/2014/main" id="{7A00D9F2-AAD7-4FDC-B761-1D1C7BB1C04B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06750A92-228B-40C3-89CF-1B5C9F953C48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2296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模拟退火</a:t>
            </a:r>
          </a:p>
        </p:txBody>
      </p:sp>
      <p:pic>
        <p:nvPicPr>
          <p:cNvPr id="4" name="图片 3" descr="QQ20241202-221639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r="1540"/>
          <a:stretch>
            <a:fillRect/>
          </a:stretch>
        </p:blipFill>
        <p:spPr>
          <a:xfrm>
            <a:off x="1459230" y="2009775"/>
            <a:ext cx="9272905" cy="3700145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42F66EBE-CD0E-465F-93CA-27A3042E73C0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628809E9-C483-400C-A9D7-D9A72746A824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B7A31849-C599-4CD7-9370-02DED866E587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44EC086-56D2-4972-AC39-09B865EE9748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0B8EA701-6482-4D84-A95F-F331007E3AB2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0792974E-39F6-40B5-B2F4-A5A42A224BD3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3655F5BC-5F72-4ED7-B37C-CF467A821201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39" name="Picture 2">
                <a:extLst>
                  <a:ext uri="{FF2B5EF4-FFF2-40B4-BE49-F238E27FC236}">
                    <a16:creationId xmlns:a16="http://schemas.microsoft.com/office/drawing/2014/main" id="{E3383047-B77F-4F58-ABF2-701D5CF80E23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3" name="Picture 2">
              <a:extLst>
                <a:ext uri="{FF2B5EF4-FFF2-40B4-BE49-F238E27FC236}">
                  <a16:creationId xmlns:a16="http://schemas.microsoft.com/office/drawing/2014/main" id="{5B431FDA-7A32-489F-B0E0-00F562903B2F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6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图片 39">
            <a:extLst>
              <a:ext uri="{FF2B5EF4-FFF2-40B4-BE49-F238E27FC236}">
                <a16:creationId xmlns:a16="http://schemas.microsoft.com/office/drawing/2014/main" id="{E775B8E0-D33E-4241-B082-47C3E48E5F34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FC7CB01A-58BC-4EE7-80BB-612B294DA4AF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62328080-495C-4A8A-95A3-2CD4E4A2F17A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7BEBABD9-91B9-4CBA-8BF2-6090052BDF7A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2296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模拟退火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BDCC43-5663-4E9A-8C2A-4CB2F2BF216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584" y="1768510"/>
            <a:ext cx="10156829" cy="4279707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3850F34B-F756-450E-AC57-79767BDA57D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8FFBE534-4C06-41FE-A8F8-7243F5B3D27A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998111EE-50F5-4443-A412-9EDF45FC3C61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4FD6EBB0-7B31-447E-AAE2-185ABF4A8A8E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9708B63-0727-46DB-BADF-6608E1B09EB4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1767FED6-9745-46A4-86FC-B6B1C1C34045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62CA3B4C-559E-496C-9F77-DBCA6E1C09D2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39" name="Picture 2">
                <a:extLst>
                  <a:ext uri="{FF2B5EF4-FFF2-40B4-BE49-F238E27FC236}">
                    <a16:creationId xmlns:a16="http://schemas.microsoft.com/office/drawing/2014/main" id="{AC7D0141-4422-41E6-A53B-16FBA388A0BE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3" name="Picture 2">
              <a:extLst>
                <a:ext uri="{FF2B5EF4-FFF2-40B4-BE49-F238E27FC236}">
                  <a16:creationId xmlns:a16="http://schemas.microsoft.com/office/drawing/2014/main" id="{AA8B8140-EB24-4A56-A1BB-0A206B6732BF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6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图片 39">
            <a:extLst>
              <a:ext uri="{FF2B5EF4-FFF2-40B4-BE49-F238E27FC236}">
                <a16:creationId xmlns:a16="http://schemas.microsoft.com/office/drawing/2014/main" id="{A4806D06-E6C8-4449-972D-BB510FC8B993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F44D08E1-70E7-4CFE-8FA2-A8F503B6508F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40F6C58F-A42A-4EFC-9D41-66A3AF26E2ED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A006B897-0F33-413B-8954-7ADEAC53AFB0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47587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7235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Our 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query</a:t>
            </a: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reconstruction attack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EC3DD6B-FDCB-436C-9D88-771D3042A79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291" y="1774925"/>
            <a:ext cx="1600339" cy="304826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52051716-BA1A-4F31-A832-AFE9A1AD6BE3}"/>
              </a:ext>
            </a:extLst>
          </p:cNvPr>
          <p:cNvSpPr txBox="1"/>
          <p:nvPr/>
        </p:nvSpPr>
        <p:spPr>
          <a:xfrm>
            <a:off x="962332" y="1679640"/>
            <a:ext cx="1361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Cooling():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451178E-A2FB-4139-8F99-EDB507ED7BC2}"/>
              </a:ext>
            </a:extLst>
          </p:cNvPr>
          <p:cNvSpPr txBox="1"/>
          <p:nvPr/>
        </p:nvSpPr>
        <p:spPr>
          <a:xfrm>
            <a:off x="970858" y="2144019"/>
            <a:ext cx="172662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solidFill>
                  <a:srgbClr val="C00000"/>
                </a:solidFill>
                <a:latin typeface="Cambria Math" panose="02040503050406030204" pitchFamily="18" charset="0"/>
              </a:rPr>
              <a:t>AccptProb</a:t>
            </a:r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():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1353018-57A7-44B8-B41F-F1EE3C4E54B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4710" y="2147855"/>
            <a:ext cx="1882303" cy="396274"/>
          </a:xfrm>
          <a:prstGeom prst="rect">
            <a:avLst/>
          </a:prstGeom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F45E3FE7-D714-4FA5-9078-1EDB96959A13}"/>
              </a:ext>
            </a:extLst>
          </p:cNvPr>
          <p:cNvSpPr txBox="1"/>
          <p:nvPr/>
        </p:nvSpPr>
        <p:spPr>
          <a:xfrm>
            <a:off x="970858" y="2608299"/>
            <a:ext cx="69170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Score(): </a:t>
            </a:r>
            <a:r>
              <a:rPr lang="zh-CN" altLang="en-US" sz="2000" b="1" dirty="0">
                <a:latin typeface="Cambria Math" panose="02040503050406030204" pitchFamily="18" charset="0"/>
              </a:rPr>
              <a:t>找到最优的查询分配</a:t>
            </a:r>
            <a:r>
              <a:rPr lang="en-US" altLang="zh-CN" sz="2000" b="1" dirty="0">
                <a:latin typeface="Cambria Math" panose="02040503050406030204" pitchFamily="18" charset="0"/>
              </a:rPr>
              <a:t>P</a:t>
            </a:r>
            <a:r>
              <a:rPr lang="zh-CN" altLang="en-US" sz="2000" b="1" dirty="0">
                <a:latin typeface="Cambria Math" panose="02040503050406030204" pitchFamily="18" charset="0"/>
              </a:rPr>
              <a:t>，以最大化其攻击成功率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40701FD-DE79-476F-95F2-5F0C7B430DD0}"/>
              </a:ext>
            </a:extLst>
          </p:cNvPr>
          <p:cNvSpPr/>
          <p:nvPr/>
        </p:nvSpPr>
        <p:spPr>
          <a:xfrm>
            <a:off x="3778180" y="2657730"/>
            <a:ext cx="651227" cy="350679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3655C6CA-B47F-46F7-A66B-7BDC5C219191}"/>
              </a:ext>
            </a:extLst>
          </p:cNvPr>
          <p:cNvSpPr txBox="1"/>
          <p:nvPr/>
        </p:nvSpPr>
        <p:spPr>
          <a:xfrm>
            <a:off x="4358655" y="2322870"/>
            <a:ext cx="54443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Cambria Math" panose="02040503050406030204" pitchFamily="18" charset="0"/>
              </a:rPr>
              <a:t>查询关键词 与 数据库关键词 的映射关系</a:t>
            </a:r>
            <a:endParaRPr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74B97CC-145D-4826-8894-245451CE3428}"/>
              </a:ext>
            </a:extLst>
          </p:cNvPr>
          <p:cNvSpPr txBox="1"/>
          <p:nvPr/>
        </p:nvSpPr>
        <p:spPr>
          <a:xfrm>
            <a:off x="962332" y="5289121"/>
            <a:ext cx="69170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solidFill>
                  <a:srgbClr val="C00000"/>
                </a:solidFill>
                <a:latin typeface="Cambria Math" panose="02040503050406030204" pitchFamily="18" charset="0"/>
              </a:rPr>
              <a:t>Neighbour</a:t>
            </a:r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():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AEE73A19-87FC-4FAF-BFB4-0D878525089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961" y="5377591"/>
            <a:ext cx="7811316" cy="578936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9201E530-4D9C-4756-A390-C1609422B72B}"/>
              </a:ext>
            </a:extLst>
          </p:cNvPr>
          <p:cNvSpPr txBox="1"/>
          <p:nvPr/>
        </p:nvSpPr>
        <p:spPr>
          <a:xfrm>
            <a:off x="2443565" y="5840350"/>
            <a:ext cx="99360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Cambria Math" panose="02040503050406030204" pitchFamily="18" charset="0"/>
              </a:rPr>
              <a:t>对于</a:t>
            </a:r>
            <a:r>
              <a:rPr lang="en-US" altLang="zh-CN" sz="2000" b="1" dirty="0">
                <a:latin typeface="Cambria Math" panose="02040503050406030204" pitchFamily="18" charset="0"/>
              </a:rPr>
              <a:t>DP-EMM</a:t>
            </a:r>
            <a:r>
              <a:rPr lang="zh-CN" altLang="en-US" sz="2000" b="1" dirty="0">
                <a:latin typeface="Cambria Math" panose="02040503050406030204" pitchFamily="18" charset="0"/>
              </a:rPr>
              <a:t>和</a:t>
            </a:r>
            <a:r>
              <a:rPr lang="en-US" altLang="zh-CN" sz="2000" b="1" dirty="0">
                <a:latin typeface="Cambria Math" panose="02040503050406030204" pitchFamily="18" charset="0"/>
              </a:rPr>
              <a:t>DPAP-EMM</a:t>
            </a:r>
            <a:r>
              <a:rPr lang="zh-CN" altLang="en-US" sz="2000" b="1" dirty="0">
                <a:latin typeface="Cambria Math" panose="02040503050406030204" pitchFamily="18" charset="0"/>
              </a:rPr>
              <a:t>本方案采用</a:t>
            </a:r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query recovery rate </a:t>
            </a:r>
            <a:r>
              <a:rPr lang="zh-CN" altLang="en-US" sz="2000" b="1" dirty="0">
                <a:latin typeface="Cambria Math" panose="02040503050406030204" pitchFamily="18" charset="0"/>
              </a:rPr>
              <a:t>与 </a:t>
            </a:r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attack efficiency </a:t>
            </a:r>
            <a:r>
              <a:rPr lang="zh-CN" altLang="en-US" sz="2000" b="1" dirty="0">
                <a:latin typeface="Cambria Math" panose="02040503050406030204" pitchFamily="18" charset="0"/>
              </a:rPr>
              <a:t>的折中；</a:t>
            </a:r>
            <a:endParaRPr lang="en-US" altLang="zh-CN" sz="2000" b="1" dirty="0">
              <a:latin typeface="Cambria Math" panose="02040503050406030204" pitchFamily="18" charset="0"/>
            </a:endParaRPr>
          </a:p>
          <a:p>
            <a:r>
              <a:rPr lang="zh-CN" altLang="en-US" sz="2000" b="1" dirty="0">
                <a:latin typeface="Cambria Math" panose="02040503050406030204" pitchFamily="18" charset="0"/>
              </a:rPr>
              <a:t>对于</a:t>
            </a:r>
            <a:r>
              <a:rPr lang="en-US" altLang="zh-CN" sz="2000" b="1" dirty="0">
                <a:latin typeface="Cambria Math" panose="02040503050406030204" pitchFamily="18" charset="0"/>
              </a:rPr>
              <a:t>PRT-EMM</a:t>
            </a:r>
            <a:r>
              <a:rPr lang="zh-CN" altLang="en-US" sz="2000" b="1" dirty="0">
                <a:latin typeface="Cambria Math" panose="02040503050406030204" pitchFamily="18" charset="0"/>
              </a:rPr>
              <a:t>和</a:t>
            </a:r>
            <a:r>
              <a:rPr lang="en-US" altLang="zh-CN" sz="2000" b="1" dirty="0">
                <a:latin typeface="Cambria Math" panose="02040503050406030204" pitchFamily="18" charset="0"/>
              </a:rPr>
              <a:t>FP-EMM</a:t>
            </a:r>
            <a:r>
              <a:rPr lang="zh-CN" altLang="en-US" sz="2000" b="1" dirty="0">
                <a:latin typeface="Cambria Math" panose="02040503050406030204" pitchFamily="18" charset="0"/>
              </a:rPr>
              <a:t>，我们必须使用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均匀随机选择</a:t>
            </a:r>
            <a:r>
              <a:rPr lang="zh-CN" altLang="en-US" sz="2000" b="1" dirty="0">
                <a:latin typeface="Cambria Math" panose="02040503050406030204" pitchFamily="18" charset="0"/>
              </a:rPr>
              <a:t>的分配方案，因为观测到的查询响应长度与真实的查询响应长度无关。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1D86C36A-17AD-4316-B62E-5F988DA7E84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57" y="3067852"/>
            <a:ext cx="7942098" cy="2182669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FAF0E0A8-8079-49AC-BBAB-A843EE07A46A}"/>
              </a:ext>
            </a:extLst>
          </p:cNvPr>
          <p:cNvSpPr txBox="1"/>
          <p:nvPr/>
        </p:nvSpPr>
        <p:spPr>
          <a:xfrm>
            <a:off x="962332" y="3097195"/>
            <a:ext cx="69170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solidFill>
                  <a:srgbClr val="C00000"/>
                </a:solidFill>
                <a:latin typeface="Cambria Math" panose="02040503050406030204" pitchFamily="18" charset="0"/>
              </a:rPr>
              <a:t>InitPerm</a:t>
            </a:r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():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1075D0F0-0511-4C98-8E03-D60FF223A5C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97046479-7F6B-4AC2-932F-4D29CF60229D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01999FC3-F3CA-4DF0-95AF-01904367CA6F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C7CDE3C-7011-4141-91DC-C3A353C23BA2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55FFA31C-EEC0-47C1-A8CF-FDC2A45218EB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8F25F647-2925-4A6F-8064-3B649A29C970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id="{8AF08699-5A05-4AF0-8A0A-AE78E333177A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51" name="Picture 2">
                <a:extLst>
                  <a:ext uri="{FF2B5EF4-FFF2-40B4-BE49-F238E27FC236}">
                    <a16:creationId xmlns:a16="http://schemas.microsoft.com/office/drawing/2014/main" id="{D159A14E-E74E-4010-8163-4BB54CFDCBBC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9" name="Picture 2">
              <a:extLst>
                <a:ext uri="{FF2B5EF4-FFF2-40B4-BE49-F238E27FC236}">
                  <a16:creationId xmlns:a16="http://schemas.microsoft.com/office/drawing/2014/main" id="{36951748-AF74-47FD-9B4B-C9290E61BE22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9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2" name="图片 51">
            <a:extLst>
              <a:ext uri="{FF2B5EF4-FFF2-40B4-BE49-F238E27FC236}">
                <a16:creationId xmlns:a16="http://schemas.microsoft.com/office/drawing/2014/main" id="{12E8AE53-BEE7-4973-8DAF-3DCDEE00BF4C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080F0276-D98D-4AB9-A2EC-B5EB9F0F0CA1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B96C547B-6C22-4897-B445-173BD71FB894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E1F50210-865B-4A7C-83D5-4DE2F41FA259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22474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7235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Our 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query</a:t>
            </a: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reconstruction attack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33CD660-E418-4758-A0A0-9684D941469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105" y="2005042"/>
            <a:ext cx="8023998" cy="2847914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EA7ECAD7-4CD1-4D34-AEED-6FA93462ABA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A740AC1B-4516-4BE4-A969-6CDCA2C3679D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3EDE0E61-6E99-4B61-AEA0-BFF3F8187909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93A7C43-92B9-4AE3-81DD-3FD0667C06D0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5C3A0BC-4687-4779-8B54-C510405E7E90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0ADF2A1-77D0-492C-8603-DFDE7F4862C2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B930771C-D4B2-42B9-870C-8FEA98F6E1BB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0" name="Picture 2">
                <a:extLst>
                  <a:ext uri="{FF2B5EF4-FFF2-40B4-BE49-F238E27FC236}">
                    <a16:creationId xmlns:a16="http://schemas.microsoft.com/office/drawing/2014/main" id="{578D05F8-B2F7-4E5A-858F-B56C6B8BB5C3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4" name="Picture 2">
              <a:extLst>
                <a:ext uri="{FF2B5EF4-FFF2-40B4-BE49-F238E27FC236}">
                  <a16:creationId xmlns:a16="http://schemas.microsoft.com/office/drawing/2014/main" id="{D85F3FDE-0697-4001-90AD-7528235066A7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6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1" name="图片 40">
            <a:extLst>
              <a:ext uri="{FF2B5EF4-FFF2-40B4-BE49-F238E27FC236}">
                <a16:creationId xmlns:a16="http://schemas.microsoft.com/office/drawing/2014/main" id="{D099B40E-D102-4C96-A92C-A46465EDDC85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4E07CC3E-9725-4F66-92FB-77FE2F0FAD07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3CC4168B-B125-451B-A5D9-A6FAE291663C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F9DEA6-8FFA-4704-BCBE-FC2D7A334141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66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1" y="-2735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50000"/>
              </a:lnSpc>
              <a:defRPr/>
            </a:pPr>
            <a:endParaRPr lang="en-US" altLang="zh-CN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" name="直接连接符 8"/>
          <p:cNvCxnSpPr/>
          <p:nvPr>
            <p:custDataLst>
              <p:tags r:id="rId1"/>
            </p:custDataLst>
          </p:nvPr>
        </p:nvCxnSpPr>
        <p:spPr>
          <a:xfrm>
            <a:off x="3977910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25" name="矩形 24"/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3" name="矩形 32"/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75634" y="168432"/>
            <a:ext cx="950068" cy="950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185D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9992053" y="185864"/>
            <a:ext cx="900000" cy="89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文本框 21"/>
          <p:cNvSpPr txBox="1"/>
          <p:nvPr/>
        </p:nvSpPr>
        <p:spPr>
          <a:xfrm>
            <a:off x="3532610" y="2843627"/>
            <a:ext cx="5907673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>
              <a:defRPr sz="4800" b="1">
                <a:solidFill>
                  <a:schemeClr val="accent4"/>
                </a:solidFill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 dirty="0">
                <a:sym typeface="+mn-ea"/>
              </a:rPr>
              <a:t>一、研究背景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7235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Our 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query</a:t>
            </a: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reconstruction attack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1DE6F7B-C661-4BFE-8F0A-5307269FD43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269" y="1643441"/>
            <a:ext cx="8596105" cy="4892464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39AF91FB-4B80-4537-A234-910CEBC0F043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455B2421-CC80-4060-B777-FA3D8CD8DCE8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3F4A9BC3-CC2B-4E89-B430-306899D74982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0D5E239-A3EE-4059-B806-A28A129B6B49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C1657E4-1A6A-49F5-B845-AAE625FA0CC3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CB9584B5-07CA-4469-8422-B2CF79ACEF5A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A84C009F-2C25-4242-ACA0-FF5A3915B9D0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0" name="Picture 2">
                <a:extLst>
                  <a:ext uri="{FF2B5EF4-FFF2-40B4-BE49-F238E27FC236}">
                    <a16:creationId xmlns:a16="http://schemas.microsoft.com/office/drawing/2014/main" id="{0C184743-021F-4470-8466-EF5D07ADA38C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4" name="Picture 2">
              <a:extLst>
                <a:ext uri="{FF2B5EF4-FFF2-40B4-BE49-F238E27FC236}">
                  <a16:creationId xmlns:a16="http://schemas.microsoft.com/office/drawing/2014/main" id="{D31E3CA4-81D0-49F6-A6D8-0B983AA15734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6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1" name="图片 40">
            <a:extLst>
              <a:ext uri="{FF2B5EF4-FFF2-40B4-BE49-F238E27FC236}">
                <a16:creationId xmlns:a16="http://schemas.microsoft.com/office/drawing/2014/main" id="{1937AC95-CE0D-4871-9520-78FB77EAC49A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C1E64B14-7178-47B0-A49C-D8EA74A0F32D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2CB3B8AE-28BF-4C1E-9576-A924FD2FD167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0BB006A-1F42-4D99-B35C-CA5AB78971DB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2763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7235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Our 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query</a:t>
            </a: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reconstruction attack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D14EB51-9403-4A79-860F-4B059DBB0F3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946" y="1509334"/>
            <a:ext cx="8596105" cy="5342083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20903ED4-3C56-4661-B168-E4BB22E372A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6C9DFA65-122B-45D6-8CBD-A0631E565B06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F3B3E27B-EE37-40B2-83A2-989EE1153DBA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E668E9D-6C7F-42A8-B54E-2B89953A4614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02C3A259-8503-473F-A7BE-800217CB7612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ADC04308-9F1C-4250-ADBE-945BCF1BED34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DF6356BE-1059-4FA0-80D6-6DF3C877D1EA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0" name="Picture 2">
                <a:extLst>
                  <a:ext uri="{FF2B5EF4-FFF2-40B4-BE49-F238E27FC236}">
                    <a16:creationId xmlns:a16="http://schemas.microsoft.com/office/drawing/2014/main" id="{0AEEF7C5-9255-4855-B7DD-87533993216E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4" name="Picture 2">
              <a:extLst>
                <a:ext uri="{FF2B5EF4-FFF2-40B4-BE49-F238E27FC236}">
                  <a16:creationId xmlns:a16="http://schemas.microsoft.com/office/drawing/2014/main" id="{FB3741B7-2183-4A53-8662-F21BA21F96AC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6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1" name="图片 40">
            <a:extLst>
              <a:ext uri="{FF2B5EF4-FFF2-40B4-BE49-F238E27FC236}">
                <a16:creationId xmlns:a16="http://schemas.microsoft.com/office/drawing/2014/main" id="{07999A84-52C8-4503-97C5-C319F33DCCC6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A4EC408A-A965-4715-98AE-9170E508A486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C9321A89-7EE4-4FDC-8E11-184F7A1F291C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7AC421BC-F4BF-4522-B100-2095736D7A84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10222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仍存在访问模式和共现模式泄露问题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119890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From Query Reconstruction to Database Reconstruction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45E3FE7-D714-4FA5-9078-1EDB96959A13}"/>
              </a:ext>
            </a:extLst>
          </p:cNvPr>
          <p:cNvSpPr txBox="1"/>
          <p:nvPr/>
        </p:nvSpPr>
        <p:spPr>
          <a:xfrm>
            <a:off x="488537" y="2598003"/>
            <a:ext cx="107555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Cambria Math" panose="02040503050406030204" pitchFamily="18" charset="0"/>
              </a:rPr>
              <a:t>本方案的查询重构攻击可以随着查询次数的增加，逐步恢复与某个文档相关的关键词集合，最终实现数据库重构攻击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ECCF1FD6-9353-41CB-9D9C-9C55971E9537}"/>
              </a:ext>
            </a:extLst>
          </p:cNvPr>
          <p:cNvSpPr txBox="1"/>
          <p:nvPr/>
        </p:nvSpPr>
        <p:spPr>
          <a:xfrm>
            <a:off x="490902" y="3720074"/>
            <a:ext cx="114144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Cambria Math" panose="02040503050406030204" pitchFamily="18" charset="0"/>
              </a:rPr>
              <a:t>所有实际可行的</a:t>
            </a:r>
            <a:r>
              <a:rPr lang="en-US" altLang="zh-CN" sz="2400" b="1" dirty="0">
                <a:latin typeface="Cambria Math" panose="02040503050406030204" pitchFamily="18" charset="0"/>
              </a:rPr>
              <a:t>DP-EMM</a:t>
            </a:r>
            <a:r>
              <a:rPr lang="zh-CN" altLang="en-US" sz="2400" b="1" dirty="0">
                <a:latin typeface="Cambria Math" panose="02040503050406030204" pitchFamily="18" charset="0"/>
              </a:rPr>
              <a:t>和</a:t>
            </a:r>
            <a:r>
              <a:rPr lang="en-US" altLang="zh-CN" sz="2400" b="1" dirty="0">
                <a:latin typeface="Cambria Math" panose="02040503050406030204" pitchFamily="18" charset="0"/>
              </a:rPr>
              <a:t>DPAP-EMM</a:t>
            </a:r>
            <a:r>
              <a:rPr lang="zh-CN" altLang="en-US" sz="2400" b="1" dirty="0">
                <a:latin typeface="Cambria Math" panose="02040503050406030204" pitchFamily="18" charset="0"/>
              </a:rPr>
              <a:t>方案实现都会被我们的数据库重构攻击破坏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6465EA1-AB81-4E4A-99AE-06100B4BF42E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067ABDD1-DC22-4FB3-8B7E-AC46F2275411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03926E14-0BA3-46E5-BE3A-904ACA95532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CCA6EFA-B75A-414F-9BED-320C97F1C3A6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CD179D5-27EE-4CCD-8DE5-642F64972F9F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A569728F-04D1-4A62-9CE9-8354032BF8BF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1" name="椭圆 40">
                <a:extLst>
                  <a:ext uri="{FF2B5EF4-FFF2-40B4-BE49-F238E27FC236}">
                    <a16:creationId xmlns:a16="http://schemas.microsoft.com/office/drawing/2014/main" id="{02C96440-7BB5-4004-98D5-32791B3D41BF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2" name="Picture 2">
                <a:extLst>
                  <a:ext uri="{FF2B5EF4-FFF2-40B4-BE49-F238E27FC236}">
                    <a16:creationId xmlns:a16="http://schemas.microsoft.com/office/drawing/2014/main" id="{93AC9211-FC96-473E-9FDC-42E1A2496EF0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5" name="Picture 2">
              <a:extLst>
                <a:ext uri="{FF2B5EF4-FFF2-40B4-BE49-F238E27FC236}">
                  <a16:creationId xmlns:a16="http://schemas.microsoft.com/office/drawing/2014/main" id="{D3AE2926-554E-4FBE-99E7-7E087FB35B6B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5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3" name="图片 42">
            <a:extLst>
              <a:ext uri="{FF2B5EF4-FFF2-40B4-BE49-F238E27FC236}">
                <a16:creationId xmlns:a16="http://schemas.microsoft.com/office/drawing/2014/main" id="{EB5A2DB5-500E-4D1B-A7C2-A442DD69397B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F73B272D-DB38-4A9A-8CC6-C098D36B864C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65702FFC-6341-46A5-8448-192BBA149068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6710B4BC-7A97-49AB-A696-DFDCD28D49D6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73522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1" y="-2735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50000"/>
              </a:lnSpc>
              <a:defRPr/>
            </a:pPr>
            <a:endParaRPr lang="en-US" altLang="zh-CN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" name="直接连接符 8"/>
          <p:cNvCxnSpPr/>
          <p:nvPr>
            <p:custDataLst>
              <p:tags r:id="rId1"/>
            </p:custDataLst>
          </p:nvPr>
        </p:nvCxnSpPr>
        <p:spPr>
          <a:xfrm>
            <a:off x="3977910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25" name="矩形 24"/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3" name="矩形 32"/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75634" y="168432"/>
            <a:ext cx="950068" cy="950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185D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9992053" y="185864"/>
            <a:ext cx="900000" cy="89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文本框 21"/>
          <p:cNvSpPr txBox="1"/>
          <p:nvPr/>
        </p:nvSpPr>
        <p:spPr>
          <a:xfrm>
            <a:off x="3911236" y="3010766"/>
            <a:ext cx="5888355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>
              <a:defRPr sz="4800" b="1">
                <a:solidFill>
                  <a:schemeClr val="accent4"/>
                </a:solidFill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 dirty="0">
                <a:sym typeface="+mn-ea"/>
              </a:rPr>
              <a:t>三、实验结果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9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>
            <a:off x="4008097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17" name="组合 16"/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20" name="椭圆 19"/>
              <p:cNvSpPr/>
              <p:nvPr>
                <p:custDataLst>
                  <p:tags r:id="rId25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21" name="Picture 2"/>
              <p:cNvPicPr>
                <a:picLocks noChangeAspect="1" noChangeArrowheads="1"/>
              </p:cNvPicPr>
              <p:nvPr>
                <p:custDataLst>
                  <p:tags r:id="rId26"/>
                </p:custDataLst>
              </p:nvPr>
            </p:nvPicPr>
            <p:blipFill>
              <a:blip r:embed="rId3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9" name="Picture 2"/>
            <p:cNvPicPr>
              <a:picLocks noChangeAspect="1" noChangeArrowheads="1"/>
            </p:cNvPicPr>
            <p:nvPr>
              <p:custDataLst>
                <p:tags r:id="rId24"/>
              </p:custDataLst>
            </p:nvPr>
          </p:nvPicPr>
          <p:blipFill rotWithShape="1">
            <a:blip r:embed="rId31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2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2" name="图片 2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sp>
        <p:nvSpPr>
          <p:cNvPr id="25" name="文本框 24"/>
          <p:cNvSpPr txBox="1"/>
          <p:nvPr>
            <p:custDataLst>
              <p:tags r:id="rId4"/>
            </p:custDataLst>
          </p:nvPr>
        </p:nvSpPr>
        <p:spPr>
          <a:xfrm>
            <a:off x="179183" y="158203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实验内容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2108418" y="158203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实验目标</a:t>
            </a:r>
          </a:p>
        </p:txBody>
      </p:sp>
      <p:cxnSp>
        <p:nvCxnSpPr>
          <p:cNvPr id="27" name="直接连接符 26"/>
          <p:cNvCxnSpPr/>
          <p:nvPr>
            <p:custDataLst>
              <p:tags r:id="rId5"/>
            </p:custDataLst>
          </p:nvPr>
        </p:nvCxnSpPr>
        <p:spPr>
          <a:xfrm>
            <a:off x="2048675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>
            <a:off x="280035" y="1007110"/>
            <a:ext cx="6598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setting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9651490-FB0B-4D56-92E2-7A1E586A2CAD}"/>
              </a:ext>
            </a:extLst>
          </p:cNvPr>
          <p:cNvGrpSpPr/>
          <p:nvPr/>
        </p:nvGrpSpPr>
        <p:grpSpPr>
          <a:xfrm>
            <a:off x="822569" y="1745574"/>
            <a:ext cx="13094872" cy="853943"/>
            <a:chOff x="440258" y="1666077"/>
            <a:chExt cx="13094872" cy="853943"/>
          </a:xfrm>
        </p:grpSpPr>
        <p:sp>
          <p:nvSpPr>
            <p:cNvPr id="10" name="矩形 9"/>
            <p:cNvSpPr/>
            <p:nvPr>
              <p:custDataLst>
                <p:tags r:id="rId22"/>
              </p:custDataLst>
            </p:nvPr>
          </p:nvSpPr>
          <p:spPr>
            <a:xfrm>
              <a:off x="440258" y="2039960"/>
              <a:ext cx="13094872" cy="48006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latin typeface="Cambria Math" panose="02040503050406030204" pitchFamily="18" charset="0"/>
                </a:rPr>
                <a:t>使用</a:t>
              </a:r>
              <a:r>
                <a:rPr lang="en-US" altLang="zh-CN" sz="2000" dirty="0">
                  <a:latin typeface="Cambria Math" panose="02040503050406030204" pitchFamily="18" charset="0"/>
                </a:rPr>
                <a:t>Enron</a:t>
              </a:r>
              <a:r>
                <a:rPr lang="zh-CN" altLang="en-US" sz="2000" dirty="0">
                  <a:latin typeface="Cambria Math" panose="02040503050406030204" pitchFamily="18" charset="0"/>
                </a:rPr>
                <a:t>电子邮件语料库作为所有攻击的目标数据集。</a:t>
              </a: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latin typeface="Cambria Math" panose="02040503050406030204" pitchFamily="18" charset="0"/>
                </a:rPr>
                <a:t>数据集包含</a:t>
              </a:r>
              <a:r>
                <a:rPr lang="en-US" altLang="zh-CN" sz="2000" dirty="0">
                  <a:latin typeface="Cambria Math" panose="02040503050406030204" pitchFamily="18" charset="0"/>
                </a:rPr>
                <a:t>480,000</a:t>
              </a:r>
              <a:r>
                <a:rPr lang="zh-CN" altLang="en-US" sz="2000" dirty="0">
                  <a:latin typeface="Cambria Math" panose="02040503050406030204" pitchFamily="18" charset="0"/>
                </a:rPr>
                <a:t>个文档，其中一半用于攻击目标，另一半的一部分用于生成辅助信息。</a:t>
              </a:r>
            </a:p>
          </p:txBody>
        </p:sp>
        <p:sp>
          <p:nvSpPr>
            <p:cNvPr id="11" name="矩形 10"/>
            <p:cNvSpPr/>
            <p:nvPr>
              <p:custDataLst>
                <p:tags r:id="rId23"/>
              </p:custDataLst>
            </p:nvPr>
          </p:nvSpPr>
          <p:spPr>
            <a:xfrm>
              <a:off x="540951" y="1666077"/>
              <a:ext cx="6230728" cy="373882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数据集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08B67D72-50DB-4D7A-BD1D-E8EDF4222EC4}"/>
              </a:ext>
            </a:extLst>
          </p:cNvPr>
          <p:cNvGrpSpPr/>
          <p:nvPr/>
        </p:nvGrpSpPr>
        <p:grpSpPr>
          <a:xfrm>
            <a:off x="822569" y="2921250"/>
            <a:ext cx="13094872" cy="853943"/>
            <a:chOff x="440258" y="1666077"/>
            <a:chExt cx="13094872" cy="853943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E952F43D-2519-40BF-9C70-B83BD054CCFC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440258" y="2039960"/>
              <a:ext cx="13094872" cy="48006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latin typeface="Cambria Math" panose="02040503050406030204" pitchFamily="18" charset="0"/>
                </a:rPr>
                <a:t>使用均匀分布的关键词查询来评估攻击效果。</a:t>
              </a:r>
              <a:endParaRPr lang="en-US" altLang="zh-CN" sz="2000" dirty="0">
                <a:latin typeface="Cambria Math" panose="02040503050406030204" pitchFamily="18" charset="0"/>
              </a:endParaRP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latin typeface="Cambria Math" panose="02040503050406030204" pitchFamily="18" charset="0"/>
                </a:rPr>
                <a:t>查询分布不影响攻击效果，因此均匀分布是一个合理的选择。</a:t>
              </a: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E7873843-20E3-4A76-98CA-2FD2D83E1DD5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540951" y="1666077"/>
              <a:ext cx="6230728" cy="373882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查询分布</a:t>
              </a:r>
              <a:endPara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89355AD-FF44-467E-ABEC-DE5EFF033223}"/>
              </a:ext>
            </a:extLst>
          </p:cNvPr>
          <p:cNvGrpSpPr/>
          <p:nvPr/>
        </p:nvGrpSpPr>
        <p:grpSpPr>
          <a:xfrm>
            <a:off x="822569" y="4043837"/>
            <a:ext cx="13094872" cy="853943"/>
            <a:chOff x="440258" y="1666077"/>
            <a:chExt cx="13094872" cy="853943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10903BB2-D3CF-42C6-89E7-35FAC385CE33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440258" y="2039960"/>
              <a:ext cx="13094872" cy="48006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latin typeface="Cambria Math" panose="02040503050406030204" pitchFamily="18" charset="0"/>
                </a:rPr>
                <a:t>将数据集分为两半，一半用于攻击目标，另一半的一部分用于生成辅助信息。</a:t>
              </a: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latin typeface="Cambria Math" panose="02040503050406030204" pitchFamily="18" charset="0"/>
                </a:rPr>
                <a:t>生成</a:t>
              </a:r>
              <a:r>
                <a:rPr lang="en-US" altLang="zh-CN" sz="2000" dirty="0">
                  <a:latin typeface="Cambria Math" panose="02040503050406030204" pitchFamily="18" charset="0"/>
                </a:rPr>
                <a:t>10</a:t>
              </a:r>
              <a:r>
                <a:rPr lang="zh-CN" altLang="en-US" sz="2000" dirty="0">
                  <a:latin typeface="Cambria Math" panose="02040503050406030204" pitchFamily="18" charset="0"/>
                </a:rPr>
                <a:t>种不同的文档分割，每种分割运行</a:t>
              </a:r>
              <a:r>
                <a:rPr lang="en-US" altLang="zh-CN" sz="2000" dirty="0">
                  <a:latin typeface="Cambria Math" panose="02040503050406030204" pitchFamily="18" charset="0"/>
                </a:rPr>
                <a:t>10</a:t>
              </a:r>
              <a:r>
                <a:rPr lang="zh-CN" altLang="en-US" sz="2000" dirty="0">
                  <a:latin typeface="Cambria Math" panose="02040503050406030204" pitchFamily="18" charset="0"/>
                </a:rPr>
                <a:t>次独立攻击，共</a:t>
              </a:r>
              <a:r>
                <a:rPr lang="en-US" altLang="zh-CN" sz="2000" dirty="0">
                  <a:latin typeface="Cambria Math" panose="02040503050406030204" pitchFamily="18" charset="0"/>
                </a:rPr>
                <a:t>100</a:t>
              </a:r>
              <a:r>
                <a:rPr lang="zh-CN" altLang="en-US" sz="2000" dirty="0">
                  <a:latin typeface="Cambria Math" panose="02040503050406030204" pitchFamily="18" charset="0"/>
                </a:rPr>
                <a:t>次运行，计算平均查询恢复率。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D2F11D1D-46A2-4679-AA14-82B5B0648059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540951" y="1666077"/>
              <a:ext cx="6230728" cy="373882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辅助数据分布</a:t>
              </a:r>
              <a:endPara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D9563992-8588-4183-9A2B-9E08CF38DF60}"/>
              </a:ext>
            </a:extLst>
          </p:cNvPr>
          <p:cNvGrpSpPr/>
          <p:nvPr/>
        </p:nvGrpSpPr>
        <p:grpSpPr>
          <a:xfrm>
            <a:off x="822569" y="5251744"/>
            <a:ext cx="13094872" cy="853943"/>
            <a:chOff x="440258" y="1666077"/>
            <a:chExt cx="13094872" cy="853943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55FEE13C-A49F-40AD-8EF3-B54D6A1896D2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440258" y="2039960"/>
              <a:ext cx="13094872" cy="48006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使用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Python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的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Natural Language Toolkit (NLTK)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提取关键词。</a:t>
              </a: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去除频率高于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5%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的关键词，不进行词干提取。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C41D03BC-54F1-466F-9C52-E8B4202B291A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540951" y="1666077"/>
              <a:ext cx="6230728" cy="373882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关键词提取</a:t>
              </a:r>
              <a:endPara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endParaRPr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B6A9F621-4FEA-496C-ACEA-8BA3ACC0220B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0E05C928-452D-4ED8-83A5-09BA8B1D3E47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5CF2FA91-37F1-4AE9-A185-A9424331961C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F6F3B1D6-C2F2-4185-B684-8C8A1B41E47C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dirty="0">
                <a:solidFill>
                  <a:schemeClr val="bg1"/>
                </a:solidFill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8709BE31-B1E6-4892-BF6D-686BE919F40B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27FFF95C-5A23-4852-8E39-F160B4C1D8B9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2A8CA0B0-8F86-40BB-95CC-75D77CD10227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52" name="Picture 2">
                <a:extLst>
                  <a:ext uri="{FF2B5EF4-FFF2-40B4-BE49-F238E27FC236}">
                    <a16:creationId xmlns:a16="http://schemas.microsoft.com/office/drawing/2014/main" id="{D140BDCC-9725-4F52-A70D-0199B599E127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5"/>
                </p:custDataLst>
              </p:nvPr>
            </p:nvPicPr>
            <p:blipFill>
              <a:blip r:embed="rId3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A4CAAC50-C0A8-4AA1-B1B2-68031E6A0853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3"/>
              </p:custDataLst>
            </p:nvPr>
          </p:nvPicPr>
          <p:blipFill rotWithShape="1">
            <a:blip r:embed="rId31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2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3" name="图片 52">
            <a:extLst>
              <a:ext uri="{FF2B5EF4-FFF2-40B4-BE49-F238E27FC236}">
                <a16:creationId xmlns:a16="http://schemas.microsoft.com/office/drawing/2014/main" id="{1FBF9D5F-7BA6-4FEA-B3DD-80A336925ADE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9BF54C98-1D57-4C07-A497-34FAC5F9ECE4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3103623C-8672-4072-9ACA-D7E00B6032EA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F0EE8085-BE29-4AF0-A339-18662FE92D3E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2056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7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6598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setting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9651490-FB0B-4D56-92E2-7A1E586A2CAD}"/>
              </a:ext>
            </a:extLst>
          </p:cNvPr>
          <p:cNvGrpSpPr/>
          <p:nvPr/>
        </p:nvGrpSpPr>
        <p:grpSpPr>
          <a:xfrm>
            <a:off x="822569" y="1745574"/>
            <a:ext cx="11369431" cy="853943"/>
            <a:chOff x="440258" y="1666077"/>
            <a:chExt cx="13094872" cy="853943"/>
          </a:xfrm>
        </p:grpSpPr>
        <p:sp>
          <p:nvSpPr>
            <p:cNvPr id="10" name="矩形 9"/>
            <p:cNvSpPr/>
            <p:nvPr>
              <p:custDataLst>
                <p:tags r:id="rId23"/>
              </p:custDataLst>
            </p:nvPr>
          </p:nvSpPr>
          <p:spPr>
            <a:xfrm>
              <a:off x="440258" y="2039960"/>
              <a:ext cx="13094872" cy="48006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使用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1,000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、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2,000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、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3,000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和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4,000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个最频繁的关键词构建辅助共现矩阵。</a:t>
              </a: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从这些最频繁的关键词中随机抽取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250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、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500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、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750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个关键词作为查询关键词，用于构建观察到的共现矩阵。</a:t>
              </a:r>
            </a:p>
          </p:txBody>
        </p:sp>
        <p:sp>
          <p:nvSpPr>
            <p:cNvPr id="11" name="矩形 10"/>
            <p:cNvSpPr/>
            <p:nvPr>
              <p:custDataLst>
                <p:tags r:id="rId24"/>
              </p:custDataLst>
            </p:nvPr>
          </p:nvSpPr>
          <p:spPr>
            <a:xfrm>
              <a:off x="540951" y="1666077"/>
              <a:ext cx="6230728" cy="373882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关键词和查询选择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08B67D72-50DB-4D7A-BD1D-E8EDF4222EC4}"/>
              </a:ext>
            </a:extLst>
          </p:cNvPr>
          <p:cNvGrpSpPr/>
          <p:nvPr/>
        </p:nvGrpSpPr>
        <p:grpSpPr>
          <a:xfrm>
            <a:off x="822569" y="3121487"/>
            <a:ext cx="13094872" cy="853943"/>
            <a:chOff x="440258" y="1666077"/>
            <a:chExt cx="13094872" cy="853943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E952F43D-2519-40BF-9C70-B83BD054CCFC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440258" y="2039960"/>
              <a:ext cx="13094872" cy="48006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en-US" altLang="zh-CN" sz="2000" b="1" i="0" dirty="0">
                  <a:solidFill>
                    <a:srgbClr val="404040"/>
                  </a:solidFill>
                  <a:effectLst/>
                  <a:latin typeface="Inter"/>
                </a:rPr>
                <a:t>PRT-EMM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：使用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λ = 0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、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0.25nmax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和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0.5nmax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来控制填充的查询响应长度。</a:t>
              </a: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en-US" altLang="zh-CN" sz="2000" b="1" i="0" dirty="0">
                  <a:solidFill>
                    <a:srgbClr val="404040"/>
                  </a:solidFill>
                  <a:effectLst/>
                  <a:latin typeface="Inter"/>
                </a:rPr>
                <a:t>FP-EMM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：没有可调参数，直接运行攻击。</a:t>
              </a: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en-US" altLang="zh-CN" sz="2000" b="1" i="0" dirty="0">
                  <a:solidFill>
                    <a:srgbClr val="404040"/>
                  </a:solidFill>
                  <a:effectLst/>
                  <a:latin typeface="Inter"/>
                </a:rPr>
                <a:t>DP-EMM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：使用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ϵ = 0.2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，并尝试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ϵ = 0.1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到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0.01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的范围。</a:t>
              </a: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en-US" altLang="zh-CN" sz="2000" b="1" i="0" dirty="0">
                  <a:solidFill>
                    <a:srgbClr val="404040"/>
                  </a:solidFill>
                  <a:effectLst/>
                  <a:latin typeface="Inter"/>
                </a:rPr>
                <a:t>DPAP-SE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：使用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m = 6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、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k = 2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、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p = 0.89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和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q = 0.045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，并尝试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q = 0.0045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、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0.00045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和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0.000045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。</a:t>
              </a: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E7873843-20E3-4A76-98CA-2FD2D83E1DD5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540951" y="1666077"/>
              <a:ext cx="6230728" cy="373882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安全参数选择</a:t>
              </a:r>
              <a:endPara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C73D760-6DFF-4AC7-B49C-BD162F1EB0E6}"/>
              </a:ext>
            </a:extLst>
          </p:cNvPr>
          <p:cNvGrpSpPr/>
          <p:nvPr/>
        </p:nvGrpSpPr>
        <p:grpSpPr>
          <a:xfrm>
            <a:off x="822569" y="4871283"/>
            <a:ext cx="13094872" cy="853943"/>
            <a:chOff x="440258" y="1666077"/>
            <a:chExt cx="13094872" cy="853943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E6572295-0CD8-45EC-B1F6-2B9DFC07D055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440258" y="2039960"/>
              <a:ext cx="13094872" cy="48006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使用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C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语言实现攻击，利用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GNU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科学库进行随机生成和概率计算。</a:t>
              </a: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使用自定义代码进行模拟退火以获得最佳性能。</a:t>
              </a: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使用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OpenMP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进行并行化，实现高度可扩展。</a:t>
              </a: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在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8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核（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16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线程）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2.6 GHz Sandy Bridge CPU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的机器上，每次运行时间不超过</a:t>
              </a:r>
              <a:r>
                <a:rPr lang="en-US" altLang="zh-CN" sz="2000" b="0" i="0" dirty="0">
                  <a:solidFill>
                    <a:srgbClr val="404040"/>
                  </a:solidFill>
                  <a:effectLst/>
                  <a:latin typeface="Inter"/>
                </a:rPr>
                <a:t>6</a:t>
              </a:r>
              <a:r>
                <a:rPr lang="zh-CN" altLang="en-US" sz="2000" b="0" i="0" dirty="0">
                  <a:solidFill>
                    <a:srgbClr val="404040"/>
                  </a:solidFill>
                  <a:effectLst/>
                  <a:latin typeface="Inter"/>
                </a:rPr>
                <a:t>分钟。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83C8ED85-31CF-4EA7-A689-8445D4B538EA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540951" y="1666077"/>
              <a:ext cx="6230728" cy="373882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500" dirty="0">
                  <a:solidFill>
                    <a:schemeClr val="accent5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</a:rPr>
                <a:t>实现</a:t>
              </a:r>
              <a:endParaRPr lang="zh-CN" altLang="en-US" sz="2400" b="1" spc="500" dirty="0">
                <a:solidFill>
                  <a:schemeClr val="accent5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endParaRPr>
            </a:p>
          </p:txBody>
        </p:sp>
      </p:grpSp>
      <p:sp>
        <p:nvSpPr>
          <p:cNvPr id="31" name="矩形 30">
            <a:extLst>
              <a:ext uri="{FF2B5EF4-FFF2-40B4-BE49-F238E27FC236}">
                <a16:creationId xmlns:a16="http://schemas.microsoft.com/office/drawing/2014/main" id="{475882EE-8DE4-473D-9A2C-296751AFF7D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1E37DBCD-888F-43A3-9D85-2CB839AD38BF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4008097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C80F317F-FDCF-49B1-9C88-9D616D4DD986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9182434C-DEFE-4C81-933E-83A9AF89C4C7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53C392B0-C365-406A-8CD7-CFA5A563DDDA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6" name="Picture 2">
                <a:extLst>
                  <a:ext uri="{FF2B5EF4-FFF2-40B4-BE49-F238E27FC236}">
                    <a16:creationId xmlns:a16="http://schemas.microsoft.com/office/drawing/2014/main" id="{1ABB762F-BEE3-4F3F-89E9-62B88D17723E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8"/>
                </p:custDataLst>
              </p:nvPr>
            </p:nvPicPr>
            <p:blipFill>
              <a:blip r:embed="rId2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4" name="Picture 2">
              <a:extLst>
                <a:ext uri="{FF2B5EF4-FFF2-40B4-BE49-F238E27FC236}">
                  <a16:creationId xmlns:a16="http://schemas.microsoft.com/office/drawing/2014/main" id="{9D4BF8A6-BE43-4778-B6F7-1F98CF0AE0F5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6"/>
              </p:custDataLst>
            </p:nvPr>
          </p:nvPicPr>
          <p:blipFill rotWithShape="1">
            <a:blip r:embed="rId29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0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7" name="图片 46">
            <a:extLst>
              <a:ext uri="{FF2B5EF4-FFF2-40B4-BE49-F238E27FC236}">
                <a16:creationId xmlns:a16="http://schemas.microsoft.com/office/drawing/2014/main" id="{2E87C3E4-AEBB-4A39-AC52-2B8F2BF24B30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sp>
        <p:nvSpPr>
          <p:cNvPr id="48" name="文本框 47">
            <a:extLst>
              <a:ext uri="{FF2B5EF4-FFF2-40B4-BE49-F238E27FC236}">
                <a16:creationId xmlns:a16="http://schemas.microsoft.com/office/drawing/2014/main" id="{2F443CEA-2964-4AA8-AFF6-42542E0DFCC1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79183" y="158203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实验内容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0FDF9704-271C-46E7-A35E-39F641246077}"/>
              </a:ext>
            </a:extLst>
          </p:cNvPr>
          <p:cNvSpPr txBox="1"/>
          <p:nvPr/>
        </p:nvSpPr>
        <p:spPr>
          <a:xfrm>
            <a:off x="2108418" y="158203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实验目标</a:t>
            </a: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8C4363DE-F4AF-40BB-90BA-8EB1FFEE6AC3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2048675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36A28709-0E8A-4B17-B418-9344AC7C04A6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CAA7308-E659-4062-82D6-1D5AA46681A2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3CD5BF06-EB84-44D1-97A0-8CC023A0ADC4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AFB52A18-8ADF-4534-A8B3-0DA68DAB9025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dirty="0">
                <a:solidFill>
                  <a:schemeClr val="bg1"/>
                </a:solidFill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89003BD8-9C1E-4E51-8CE0-AB7F62ADFE29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B42D0BDB-7E8C-4811-9C30-FFD3128E9927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FB4678BB-BD5F-49BB-82E9-9222F99506BE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59" name="Picture 2">
                <a:extLst>
                  <a:ext uri="{FF2B5EF4-FFF2-40B4-BE49-F238E27FC236}">
                    <a16:creationId xmlns:a16="http://schemas.microsoft.com/office/drawing/2014/main" id="{16D2922F-42E4-4FF0-8855-069E999ABD67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5"/>
                </p:custDataLst>
              </p:nvPr>
            </p:nvPicPr>
            <p:blipFill>
              <a:blip r:embed="rId2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7" name="Picture 2">
              <a:extLst>
                <a:ext uri="{FF2B5EF4-FFF2-40B4-BE49-F238E27FC236}">
                  <a16:creationId xmlns:a16="http://schemas.microsoft.com/office/drawing/2014/main" id="{45AA7BAD-9E8B-4CC3-BAFB-706E6C6B2F8B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3"/>
              </p:custDataLst>
            </p:nvPr>
          </p:nvPicPr>
          <p:blipFill rotWithShape="1">
            <a:blip r:embed="rId29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0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0" name="图片 59">
            <a:extLst>
              <a:ext uri="{FF2B5EF4-FFF2-40B4-BE49-F238E27FC236}">
                <a16:creationId xmlns:a16="http://schemas.microsoft.com/office/drawing/2014/main" id="{2BEE0EA2-0D0D-4D3D-951D-DF826AAB4D35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56C49F6A-C212-4DF0-8A78-18E4D88A3B49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E08E779A-C617-46FD-A5AF-C74E5E45A32A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B471BE13-FD7C-4C19-92EA-47E72D36E8B8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99051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2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2ACC32A-D2FA-4BC2-9864-D636A3EBB4F4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34" y="1553844"/>
            <a:ext cx="6551525" cy="5145953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492EF1BB-8883-4966-B5CB-2B5179C5C28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80034" y="1007110"/>
            <a:ext cx="11828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Varying the 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Security Parameters 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of the Constructions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B30DEF6-474B-4130-8B50-E3BDE8F9B1CB}"/>
              </a:ext>
            </a:extLst>
          </p:cNvPr>
          <p:cNvSpPr txBox="1"/>
          <p:nvPr/>
        </p:nvSpPr>
        <p:spPr>
          <a:xfrm>
            <a:off x="6928174" y="1710571"/>
            <a:ext cx="458246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Auxiliary co-occurrence matrix: </a:t>
            </a:r>
            <a:r>
              <a:rPr lang="en-US" altLang="zh-CN" sz="2000" b="1" dirty="0">
                <a:latin typeface="Cambria Math" panose="02040503050406030204" pitchFamily="18" charset="0"/>
              </a:rPr>
              <a:t>48000 documents (20% available auxiliary data) using 1000 most frequent keywords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B219FB7-E4C5-4120-BD88-3953805974B4}"/>
              </a:ext>
            </a:extLst>
          </p:cNvPr>
          <p:cNvSpPr txBox="1"/>
          <p:nvPr/>
        </p:nvSpPr>
        <p:spPr>
          <a:xfrm>
            <a:off x="6928173" y="2921167"/>
            <a:ext cx="45824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Queried keywords: </a:t>
            </a:r>
            <a:r>
              <a:rPr lang="en-US" altLang="zh-CN" sz="2000" b="1" dirty="0">
                <a:latin typeface="Cambria Math" panose="02040503050406030204" pitchFamily="18" charset="0"/>
              </a:rPr>
              <a:t>250, 500, 750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AF1E891-A1FB-4376-B6E2-F8FBD1F14607}"/>
              </a:ext>
            </a:extLst>
          </p:cNvPr>
          <p:cNvSpPr txBox="1"/>
          <p:nvPr/>
        </p:nvSpPr>
        <p:spPr>
          <a:xfrm>
            <a:off x="6928172" y="3536724"/>
            <a:ext cx="45824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Security parameters: </a:t>
            </a:r>
            <a:r>
              <a:rPr lang="en-US" altLang="zh-CN" sz="2000" b="1" dirty="0">
                <a:latin typeface="Cambria Math" panose="02040503050406030204" pitchFamily="18" charset="0"/>
              </a:rPr>
              <a:t>vary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9D0E333-9F87-4903-8A55-C7A9EEAE3E0A}"/>
              </a:ext>
            </a:extLst>
          </p:cNvPr>
          <p:cNvSpPr txBox="1"/>
          <p:nvPr/>
        </p:nvSpPr>
        <p:spPr>
          <a:xfrm>
            <a:off x="6906442" y="4117071"/>
            <a:ext cx="500552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结论：</a:t>
            </a:r>
            <a:r>
              <a:rPr lang="en-US" altLang="zh-CN" sz="2000" b="1" dirty="0">
                <a:latin typeface="Cambria Math" panose="02040503050406030204" pitchFamily="18" charset="0"/>
              </a:rPr>
              <a:t>q</a:t>
            </a:r>
            <a:r>
              <a:rPr lang="zh-CN" altLang="en-US" sz="2000" b="1" dirty="0">
                <a:latin typeface="Cambria Math" panose="02040503050406030204" pitchFamily="18" charset="0"/>
              </a:rPr>
              <a:t> 值的增加虽然增加了噪声，但也增强了关键词频率的可区分性，最终使得攻击效果更好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3B474E2-8E80-48AC-9F5A-73AE2ECED29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5BA20DAE-2AFB-40CA-B7E2-1411A7B7FCB1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4008097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AE12741E-EDDB-471F-B5B9-ECCD717FB56D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829C7465-A682-47B9-A264-4EC7166CEB66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68838D8A-BFB1-4244-97C9-C32BAA9B9A7B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39" name="Picture 2">
                <a:extLst>
                  <a:ext uri="{FF2B5EF4-FFF2-40B4-BE49-F238E27FC236}">
                    <a16:creationId xmlns:a16="http://schemas.microsoft.com/office/drawing/2014/main" id="{94201E08-40E6-4171-ABBC-955A960AFEE4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9"/>
                </p:custDataLst>
              </p:nvPr>
            </p:nvPicPr>
            <p:blipFill>
              <a:blip r:embed="rId2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72B23A29-0ECC-4850-8FCC-EA105054C3AB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7"/>
              </p:custDataLst>
            </p:nvPr>
          </p:nvPicPr>
          <p:blipFill rotWithShape="1">
            <a:blip r:embed="rId25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图片 39">
            <a:extLst>
              <a:ext uri="{FF2B5EF4-FFF2-40B4-BE49-F238E27FC236}">
                <a16:creationId xmlns:a16="http://schemas.microsoft.com/office/drawing/2014/main" id="{EDF94514-8DAE-4D7D-B5CD-0974CA318A96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A354411B-7211-44E5-B9EB-D011E8123D35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79183" y="158203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实验内容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BA7C7E6-87E8-48EE-900D-1EDDC7D92CB1}"/>
              </a:ext>
            </a:extLst>
          </p:cNvPr>
          <p:cNvSpPr txBox="1"/>
          <p:nvPr/>
        </p:nvSpPr>
        <p:spPr>
          <a:xfrm>
            <a:off x="2108418" y="158203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实验目标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CFE70AFB-74EC-4312-A9B3-4C73C73D24DD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2048675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id="{B4F21342-F341-4BD9-87BA-F21D2DE9219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433D6293-D9EE-416D-AAE3-0D64A942C2FB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53E4DD91-7A55-44E9-A782-A52C6DDE7F69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97F9346-9F06-4A46-AFF0-6C86D181D6ED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dirty="0">
                <a:solidFill>
                  <a:schemeClr val="bg1"/>
                </a:solidFill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DFF941B1-417A-4A76-B859-C5C2EF4DAA26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01DE6842-0B4A-4A1C-AF43-B1485C508576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1D9CC7F3-DE11-43F4-A123-69FF8DA71B51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52" name="Picture 2">
                <a:extLst>
                  <a:ext uri="{FF2B5EF4-FFF2-40B4-BE49-F238E27FC236}">
                    <a16:creationId xmlns:a16="http://schemas.microsoft.com/office/drawing/2014/main" id="{1238348D-A32E-4849-92A6-3308FD17C856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6"/>
                </p:custDataLst>
              </p:nvPr>
            </p:nvPicPr>
            <p:blipFill>
              <a:blip r:embed="rId2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DC4045D7-E924-4080-86A9-C615E89638DF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4"/>
              </p:custDataLst>
            </p:nvPr>
          </p:nvPicPr>
          <p:blipFill rotWithShape="1">
            <a:blip r:embed="rId25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3" name="图片 52">
            <a:extLst>
              <a:ext uri="{FF2B5EF4-FFF2-40B4-BE49-F238E27FC236}">
                <a16:creationId xmlns:a16="http://schemas.microsoft.com/office/drawing/2014/main" id="{260BA40D-E17F-46A7-8AF6-516AB404AC1A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D2EFDA57-364E-4B76-BEBC-3D686B4C292C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87F5F59C-8B0A-49AB-99E6-CBFCD2C248BA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73F67069-829A-4D5B-9C87-EBE2E8B5BDD2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2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92EF1BB-8883-4966-B5CB-2B5179C5C28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80034" y="1007110"/>
            <a:ext cx="11828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Varying the 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Number of Keywords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in Auxiliary Information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B30DEF6-474B-4130-8B50-E3BDE8F9B1CB}"/>
              </a:ext>
            </a:extLst>
          </p:cNvPr>
          <p:cNvSpPr txBox="1"/>
          <p:nvPr/>
        </p:nvSpPr>
        <p:spPr>
          <a:xfrm>
            <a:off x="6928174" y="1710571"/>
            <a:ext cx="483600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Auxiliary co-occurrence matrix: </a:t>
            </a:r>
            <a:r>
              <a:rPr lang="en-US" altLang="zh-CN" sz="2000" b="1" dirty="0">
                <a:latin typeface="Cambria Math" panose="02040503050406030204" pitchFamily="18" charset="0"/>
              </a:rPr>
              <a:t>48000 documents using 1000~4000 most frequent keywords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B219FB7-E4C5-4120-BD88-3953805974B4}"/>
              </a:ext>
            </a:extLst>
          </p:cNvPr>
          <p:cNvSpPr txBox="1"/>
          <p:nvPr/>
        </p:nvSpPr>
        <p:spPr>
          <a:xfrm>
            <a:off x="6928173" y="2921167"/>
            <a:ext cx="45824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Queried keywords: </a:t>
            </a:r>
            <a:r>
              <a:rPr lang="en-US" altLang="zh-CN" sz="2000" b="1" dirty="0">
                <a:latin typeface="Cambria Math" panose="02040503050406030204" pitchFamily="18" charset="0"/>
              </a:rPr>
              <a:t>250, 500, 750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AF1E891-A1FB-4376-B6E2-F8FBD1F14607}"/>
              </a:ext>
            </a:extLst>
          </p:cNvPr>
          <p:cNvSpPr txBox="1"/>
          <p:nvPr/>
        </p:nvSpPr>
        <p:spPr>
          <a:xfrm>
            <a:off x="6928172" y="3536724"/>
            <a:ext cx="45824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Security parameters: </a:t>
            </a:r>
            <a:r>
              <a:rPr lang="en-US" altLang="zh-CN" sz="2000" b="1" dirty="0">
                <a:latin typeface="Cambria Math" panose="02040503050406030204" pitchFamily="18" charset="0"/>
              </a:rPr>
              <a:t>original setting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9D0E333-9F87-4903-8A55-C7A9EEAE3E0A}"/>
              </a:ext>
            </a:extLst>
          </p:cNvPr>
          <p:cNvSpPr txBox="1"/>
          <p:nvPr/>
        </p:nvSpPr>
        <p:spPr>
          <a:xfrm>
            <a:off x="6906442" y="4117071"/>
            <a:ext cx="500552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结论：</a:t>
            </a:r>
            <a:r>
              <a:rPr lang="en-US" altLang="zh-CN" sz="2000" b="1" dirty="0">
                <a:latin typeface="Cambria Math" panose="02040503050406030204" pitchFamily="18" charset="0"/>
              </a:rPr>
              <a:t>1. </a:t>
            </a:r>
            <a:r>
              <a:rPr lang="zh-CN" altLang="en-US" sz="2000" b="1" dirty="0">
                <a:latin typeface="Cambria Math" panose="02040503050406030204" pitchFamily="18" charset="0"/>
              </a:rPr>
              <a:t>关键词选择越多，攻击搜索空间越大，攻击不确定性越大，攻击效果越差。</a:t>
            </a:r>
            <a:endParaRPr lang="en-US" altLang="zh-CN" sz="2000" b="1" dirty="0">
              <a:latin typeface="Cambria Math" panose="02040503050406030204" pitchFamily="18" charset="0"/>
            </a:endParaRPr>
          </a:p>
          <a:p>
            <a:r>
              <a:rPr lang="en-US" altLang="zh-CN" sz="2000" b="1" dirty="0">
                <a:latin typeface="Cambria Math" panose="02040503050406030204" pitchFamily="18" charset="0"/>
              </a:rPr>
              <a:t>2. </a:t>
            </a:r>
            <a:r>
              <a:rPr lang="zh-CN" altLang="en-US" sz="2000" b="1" dirty="0">
                <a:latin typeface="Cambria Math" panose="02040503050406030204" pitchFamily="18" charset="0"/>
              </a:rPr>
              <a:t>攻击成功率与查询关键词数量不是单调递增关系（可能原因：①辅助数据库和目标数据库的关键词分布差异导致过拟合，②数据库每次重新生成带来的随机性影响，③模拟退火算法可能陷入局部最优解）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0042780-3B62-4CE7-9CC2-4F86341ACA02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19" y="1673924"/>
            <a:ext cx="6393734" cy="4861981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CE9A1EC4-7D59-43CF-B2B3-EB483F1BCDE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67E99F51-A88F-4B89-8E12-26B7B7C6B587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4008097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15D5AA22-E3CD-47F2-A80B-04B3345E7C96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5AF02DF7-3C40-43EF-A2A7-394E8D13DA98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7C589302-B522-47E3-9C38-3F6BD11851D0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38" name="Picture 2">
                <a:extLst>
                  <a:ext uri="{FF2B5EF4-FFF2-40B4-BE49-F238E27FC236}">
                    <a16:creationId xmlns:a16="http://schemas.microsoft.com/office/drawing/2014/main" id="{F7360FA1-BFEB-43FE-AC85-B05368EF04C8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9"/>
                </p:custDataLst>
              </p:nvPr>
            </p:nvPicPr>
            <p:blipFill>
              <a:blip r:embed="rId2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6" name="Picture 2">
              <a:extLst>
                <a:ext uri="{FF2B5EF4-FFF2-40B4-BE49-F238E27FC236}">
                  <a16:creationId xmlns:a16="http://schemas.microsoft.com/office/drawing/2014/main" id="{25C43983-34C8-4596-B00F-9529C32CF268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7"/>
              </p:custDataLst>
            </p:nvPr>
          </p:nvPicPr>
          <p:blipFill rotWithShape="1">
            <a:blip r:embed="rId25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9" name="图片 38">
            <a:extLst>
              <a:ext uri="{FF2B5EF4-FFF2-40B4-BE49-F238E27FC236}">
                <a16:creationId xmlns:a16="http://schemas.microsoft.com/office/drawing/2014/main" id="{0CA06423-4A3A-453C-90A8-BF98675670F1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04323424-7506-4330-9080-B3080764AE0E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79183" y="158203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实验内容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B829B36-4B88-4117-819C-96C47C867553}"/>
              </a:ext>
            </a:extLst>
          </p:cNvPr>
          <p:cNvSpPr txBox="1"/>
          <p:nvPr/>
        </p:nvSpPr>
        <p:spPr>
          <a:xfrm>
            <a:off x="2108418" y="158203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实验目标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CCD1A0D2-347B-4736-8091-0EF63861ADFC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2048675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BC92A969-B642-441E-A1D4-D10E29AAEC82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BA441C36-6AA0-4612-BC35-D1A50B704E4E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68B5766B-A2D7-4844-A6F0-EEA5E29E1A85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5EC694E-2C46-4179-AF53-80FB62C12A76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dirty="0">
                <a:solidFill>
                  <a:schemeClr val="bg1"/>
                </a:solidFill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843E941E-A46F-4297-9C3D-40AF38500CDD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8F7986C0-ED31-462B-87A6-9B8E04555D3E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id="{84D879DD-68FC-4A96-BF12-81E7A586FCB4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51" name="Picture 2">
                <a:extLst>
                  <a:ext uri="{FF2B5EF4-FFF2-40B4-BE49-F238E27FC236}">
                    <a16:creationId xmlns:a16="http://schemas.microsoft.com/office/drawing/2014/main" id="{B6F05719-0EFF-4722-A90C-369D0BEFE6AC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6"/>
                </p:custDataLst>
              </p:nvPr>
            </p:nvPicPr>
            <p:blipFill>
              <a:blip r:embed="rId2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9" name="Picture 2">
              <a:extLst>
                <a:ext uri="{FF2B5EF4-FFF2-40B4-BE49-F238E27FC236}">
                  <a16:creationId xmlns:a16="http://schemas.microsoft.com/office/drawing/2014/main" id="{3897649F-953E-46CF-AE78-AC98E96575DD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4"/>
              </p:custDataLst>
            </p:nvPr>
          </p:nvPicPr>
          <p:blipFill rotWithShape="1">
            <a:blip r:embed="rId25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2" name="图片 51">
            <a:extLst>
              <a:ext uri="{FF2B5EF4-FFF2-40B4-BE49-F238E27FC236}">
                <a16:creationId xmlns:a16="http://schemas.microsoft.com/office/drawing/2014/main" id="{F7DA0720-CC54-4368-ADDF-FC85490109B9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C985B739-39C2-4628-903D-FD39A0587BAB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51D11E95-F1ED-4485-B3CF-F51A48D577F4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01A7607B-C63E-47AD-A942-C259ECA34732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0534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2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92EF1BB-8883-4966-B5CB-2B5179C5C28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80034" y="1007110"/>
            <a:ext cx="11828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Varying the 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Level of Noise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in Auxiliary Information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B30DEF6-474B-4130-8B50-E3BDE8F9B1CB}"/>
              </a:ext>
            </a:extLst>
          </p:cNvPr>
          <p:cNvSpPr txBox="1"/>
          <p:nvPr/>
        </p:nvSpPr>
        <p:spPr>
          <a:xfrm>
            <a:off x="6928174" y="1710571"/>
            <a:ext cx="458246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Auxiliary co-occurrence matrix: </a:t>
            </a:r>
            <a:r>
              <a:rPr lang="en-US" altLang="zh-CN" sz="2000" b="1" dirty="0">
                <a:latin typeface="Cambria Math" panose="02040503050406030204" pitchFamily="18" charset="0"/>
              </a:rPr>
              <a:t>12000~96000 documents using 1000 most frequent keywords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B219FB7-E4C5-4120-BD88-3953805974B4}"/>
              </a:ext>
            </a:extLst>
          </p:cNvPr>
          <p:cNvSpPr txBox="1"/>
          <p:nvPr/>
        </p:nvSpPr>
        <p:spPr>
          <a:xfrm>
            <a:off x="6928173" y="2921167"/>
            <a:ext cx="45824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Queried keywords: </a:t>
            </a:r>
            <a:r>
              <a:rPr lang="en-US" altLang="zh-CN" sz="2000" b="1" dirty="0">
                <a:latin typeface="Cambria Math" panose="02040503050406030204" pitchFamily="18" charset="0"/>
              </a:rPr>
              <a:t>250, 500, 750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AF1E891-A1FB-4376-B6E2-F8FBD1F14607}"/>
              </a:ext>
            </a:extLst>
          </p:cNvPr>
          <p:cNvSpPr txBox="1"/>
          <p:nvPr/>
        </p:nvSpPr>
        <p:spPr>
          <a:xfrm>
            <a:off x="6928172" y="3536724"/>
            <a:ext cx="45824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Security parameters: </a:t>
            </a:r>
            <a:r>
              <a:rPr lang="en-US" altLang="zh-CN" sz="2000" b="1" dirty="0">
                <a:latin typeface="Cambria Math" panose="02040503050406030204" pitchFamily="18" charset="0"/>
              </a:rPr>
              <a:t>original setting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9D0E333-9F87-4903-8A55-C7A9EEAE3E0A}"/>
              </a:ext>
            </a:extLst>
          </p:cNvPr>
          <p:cNvSpPr txBox="1"/>
          <p:nvPr/>
        </p:nvSpPr>
        <p:spPr>
          <a:xfrm>
            <a:off x="6906442" y="4117071"/>
            <a:ext cx="500552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结论：</a:t>
            </a:r>
            <a:r>
              <a:rPr lang="zh-CN" altLang="en-US" sz="2000" b="1" dirty="0">
                <a:latin typeface="Cambria Math" panose="02040503050406030204" pitchFamily="18" charset="0"/>
              </a:rPr>
              <a:t>①辅助信息的文档数量对攻击成功率有显著影响</a:t>
            </a:r>
            <a:endParaRPr lang="en-US" altLang="zh-CN" sz="2000" b="1" dirty="0">
              <a:latin typeface="Cambria Math" panose="020405030504060302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Cambria Math" panose="02040503050406030204" pitchFamily="18" charset="0"/>
              </a:rPr>
              <a:t>②</a:t>
            </a:r>
            <a:r>
              <a:rPr lang="en-US" altLang="zh-CN" sz="2000" b="1" dirty="0">
                <a:latin typeface="Cambria Math" panose="02040503050406030204" pitchFamily="18" charset="0"/>
              </a:rPr>
              <a:t>48,000</a:t>
            </a:r>
            <a:r>
              <a:rPr lang="zh-CN" altLang="en-US" sz="2000" b="1" dirty="0">
                <a:latin typeface="Cambria Math" panose="02040503050406030204" pitchFamily="18" charset="0"/>
              </a:rPr>
              <a:t>个文档足以在噪声环境中支持有效的查询重建，证明了攻击的稳健性。</a:t>
            </a:r>
          </a:p>
          <a:p>
            <a:endParaRPr lang="zh-CN" altLang="en-US" sz="2000" b="1" dirty="0">
              <a:latin typeface="Cambria Math" panose="020405030504060302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AE732F-7EF3-426C-B96F-5ACCA6A4528B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77" y="1590562"/>
            <a:ext cx="5913632" cy="4930567"/>
          </a:xfrm>
          <a:prstGeom prst="rect">
            <a:avLst/>
          </a:prstGeom>
        </p:spPr>
      </p:pic>
      <p:sp>
        <p:nvSpPr>
          <p:cNvPr id="33" name="矩形 32">
            <a:extLst>
              <a:ext uri="{FF2B5EF4-FFF2-40B4-BE49-F238E27FC236}">
                <a16:creationId xmlns:a16="http://schemas.microsoft.com/office/drawing/2014/main" id="{494A2169-7CC1-4484-A694-C10A2B84FB0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DF552158-5AA4-4D1C-B0C5-D504C7759FF9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4008097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AA505297-E958-4668-B2CB-E08E763B6847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20E9B562-3BBB-4D22-9CC7-3AA2BFAE4DF7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AFC01FAC-1142-4E21-9F3D-0D1BE437E2FA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39" name="Picture 2">
                <a:extLst>
                  <a:ext uri="{FF2B5EF4-FFF2-40B4-BE49-F238E27FC236}">
                    <a16:creationId xmlns:a16="http://schemas.microsoft.com/office/drawing/2014/main" id="{3B7AF2AF-E88D-4C99-A588-32BF5333938E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9"/>
                </p:custDataLst>
              </p:nvPr>
            </p:nvPicPr>
            <p:blipFill>
              <a:blip r:embed="rId2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F6449A5D-F1BC-47DC-9F38-9684EABE216E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7"/>
              </p:custDataLst>
            </p:nvPr>
          </p:nvPicPr>
          <p:blipFill rotWithShape="1">
            <a:blip r:embed="rId25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" name="图片 39">
            <a:extLst>
              <a:ext uri="{FF2B5EF4-FFF2-40B4-BE49-F238E27FC236}">
                <a16:creationId xmlns:a16="http://schemas.microsoft.com/office/drawing/2014/main" id="{278897CE-2143-4D49-A565-C68A642129AE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B85ECAB4-5023-4C65-9E69-60CD5349BED2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79183" y="158203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实验内容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77AFD8B1-EFD7-4765-9F48-1BC39B47FA31}"/>
              </a:ext>
            </a:extLst>
          </p:cNvPr>
          <p:cNvSpPr txBox="1"/>
          <p:nvPr/>
        </p:nvSpPr>
        <p:spPr>
          <a:xfrm>
            <a:off x="2108418" y="158203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实验目标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48DF3D37-6B17-459C-BB47-278B50E93E34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2048675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id="{D06A34DF-822B-4498-9170-B65E8EC60E7C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859CE631-8F7C-4E9C-A58D-B14F40C3022D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952B3E92-57DE-46BE-8044-B5BBAF75FA31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5AABAEA-FB49-4B60-A5A3-68488187B30A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dirty="0">
                <a:solidFill>
                  <a:schemeClr val="bg1"/>
                </a:solidFill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98D77E6F-B8EA-45D4-BA1B-AC66DE03A97C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8BA4C6BB-E26A-4F63-9C14-2299B2E12528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909E10BF-539A-43DE-A370-6692B4147AB3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52" name="Picture 2">
                <a:extLst>
                  <a:ext uri="{FF2B5EF4-FFF2-40B4-BE49-F238E27FC236}">
                    <a16:creationId xmlns:a16="http://schemas.microsoft.com/office/drawing/2014/main" id="{9ECD59AC-90B0-48E3-8061-7818311C90D9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6"/>
                </p:custDataLst>
              </p:nvPr>
            </p:nvPicPr>
            <p:blipFill>
              <a:blip r:embed="rId2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9C76C340-5AE5-4803-8401-42CCCFB97D15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4"/>
              </p:custDataLst>
            </p:nvPr>
          </p:nvPicPr>
          <p:blipFill rotWithShape="1">
            <a:blip r:embed="rId25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3" name="图片 52">
            <a:extLst>
              <a:ext uri="{FF2B5EF4-FFF2-40B4-BE49-F238E27FC236}">
                <a16:creationId xmlns:a16="http://schemas.microsoft.com/office/drawing/2014/main" id="{BBA070BC-4DB0-4B57-8B2D-425EF28BF314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45F212B4-5198-432D-A9F0-79C8D0142921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C2694106-1B00-4960-B4C8-3326298460B5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1CEA9EAD-0367-4BA8-91AE-93B0662BEEF8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0380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2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92EF1BB-8883-4966-B5CB-2B5179C5C28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80034" y="1007110"/>
            <a:ext cx="11828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性能对比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42BF577-8FA1-44A3-8CA3-758601BF3C30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68" y="1622073"/>
            <a:ext cx="8707565" cy="5113967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42A8500A-0025-4638-B74E-104A20F9391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282D5E12-B265-4B67-8EF1-34297AA662EB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4008097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3228421-F75D-4E66-B188-83EAD4A3521F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EE049991-7EDD-4045-A34E-7B5064C4B19A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1B48BF48-DF0E-4784-A2FA-39417A508303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37" name="Picture 2">
                <a:extLst>
                  <a:ext uri="{FF2B5EF4-FFF2-40B4-BE49-F238E27FC236}">
                    <a16:creationId xmlns:a16="http://schemas.microsoft.com/office/drawing/2014/main" id="{B5C8851F-BC1F-43D5-8DFB-265E02A58B87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9"/>
                </p:custDataLst>
              </p:nvPr>
            </p:nvPicPr>
            <p:blipFill>
              <a:blip r:embed="rId2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5" name="Picture 2">
              <a:extLst>
                <a:ext uri="{FF2B5EF4-FFF2-40B4-BE49-F238E27FC236}">
                  <a16:creationId xmlns:a16="http://schemas.microsoft.com/office/drawing/2014/main" id="{090541E1-8207-436F-855D-46E8EBE5CFDA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7"/>
              </p:custDataLst>
            </p:nvPr>
          </p:nvPicPr>
          <p:blipFill rotWithShape="1">
            <a:blip r:embed="rId25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8" name="图片 37">
            <a:extLst>
              <a:ext uri="{FF2B5EF4-FFF2-40B4-BE49-F238E27FC236}">
                <a16:creationId xmlns:a16="http://schemas.microsoft.com/office/drawing/2014/main" id="{0811D208-B167-4FDE-A4C4-627EE66F8DD0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97BE8B2A-AB7F-4272-BF0F-5555B11C14A1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79183" y="158203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0FF01812-BFBC-4EB8-B00A-221FF0A81BD0}"/>
              </a:ext>
            </a:extLst>
          </p:cNvPr>
          <p:cNvSpPr txBox="1"/>
          <p:nvPr/>
        </p:nvSpPr>
        <p:spPr>
          <a:xfrm>
            <a:off x="2108418" y="158203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实验目标</a:t>
            </a:r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D7EABCB1-7B60-4CAF-9434-FE0A05376017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2048675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A08FDEB9-E612-45D3-B074-453561E8FC46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6679CE15-F021-48A9-9603-C42C5BBF345F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>
            <a:extLst>
              <a:ext uri="{FF2B5EF4-FFF2-40B4-BE49-F238E27FC236}">
                <a16:creationId xmlns:a16="http://schemas.microsoft.com/office/drawing/2014/main" id="{897AED3B-B59E-4B0C-9655-3523DC27F61E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C86170E-4ED1-44D6-90DC-0DD59660455E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dirty="0">
                <a:solidFill>
                  <a:schemeClr val="bg1"/>
                </a:solidFill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43998F49-1195-4CC2-B1BF-F7FE48DF248B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15964E3B-5E44-4639-8FC7-3B1AE0B5262E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A6E4942E-332F-45C0-B143-B32D264A8CDA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50" name="Picture 2">
                <a:extLst>
                  <a:ext uri="{FF2B5EF4-FFF2-40B4-BE49-F238E27FC236}">
                    <a16:creationId xmlns:a16="http://schemas.microsoft.com/office/drawing/2014/main" id="{D1E836CF-2A1B-4CC1-A8AF-C1ACE60B9EB4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6"/>
                </p:custDataLst>
              </p:nvPr>
            </p:nvPicPr>
            <p:blipFill>
              <a:blip r:embed="rId2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8" name="Picture 2">
              <a:extLst>
                <a:ext uri="{FF2B5EF4-FFF2-40B4-BE49-F238E27FC236}">
                  <a16:creationId xmlns:a16="http://schemas.microsoft.com/office/drawing/2014/main" id="{682ECCA0-1D79-43D3-97D3-C85AB0FDEA42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4"/>
              </p:custDataLst>
            </p:nvPr>
          </p:nvPicPr>
          <p:blipFill rotWithShape="1">
            <a:blip r:embed="rId25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" name="图片 50">
            <a:extLst>
              <a:ext uri="{FF2B5EF4-FFF2-40B4-BE49-F238E27FC236}">
                <a16:creationId xmlns:a16="http://schemas.microsoft.com/office/drawing/2014/main" id="{399B6166-BDB2-45B8-BAD8-A57157F127E5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E1D8115-20F6-4D1A-8299-82AAD94DE0BE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481646CE-F81F-4C4B-864E-835D126226E0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FC17708F-1FF8-401F-8D61-678A7DE86585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5A36D3AE-E70A-45C7-AA4A-EF6EE5E8489D}"/>
              </a:ext>
            </a:extLst>
          </p:cNvPr>
          <p:cNvSpPr txBox="1"/>
          <p:nvPr/>
        </p:nvSpPr>
        <p:spPr>
          <a:xfrm>
            <a:off x="3741821" y="1282957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i="0">
                <a:solidFill>
                  <a:srgbClr val="262626"/>
                </a:solidFill>
                <a:effectLst/>
                <a:latin typeface="-apple-system"/>
              </a:rPr>
              <a:t>服务器存储开销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D55B16F6-1127-4E89-BEE4-51215B672AE7}"/>
              </a:ext>
            </a:extLst>
          </p:cNvPr>
          <p:cNvSpPr txBox="1"/>
          <p:nvPr/>
        </p:nvSpPr>
        <p:spPr>
          <a:xfrm>
            <a:off x="5817642" y="1282956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i="0" dirty="0">
                <a:solidFill>
                  <a:srgbClr val="262626"/>
                </a:solidFill>
                <a:effectLst/>
                <a:latin typeface="-apple-system"/>
              </a:rPr>
              <a:t>客户端查询开销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E40DB43-726E-4E4C-874B-FC6D90353CFF}"/>
              </a:ext>
            </a:extLst>
          </p:cNvPr>
          <p:cNvSpPr/>
          <p:nvPr/>
        </p:nvSpPr>
        <p:spPr>
          <a:xfrm>
            <a:off x="5404825" y="1867642"/>
            <a:ext cx="1146348" cy="277651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txBody>
          <a:bodyPr wrap="square" lIns="0" tIns="0" rIns="0" bIns="0" rtlCol="0" anchor="b" anchorCtr="0">
            <a:noAutofit/>
          </a:bodyPr>
          <a:lstStyle/>
          <a:p>
            <a:pPr algn="just">
              <a:spcBef>
                <a:spcPct val="0"/>
              </a:spcBef>
              <a:spcAft>
                <a:spcPct val="0"/>
              </a:spcAft>
            </a:pPr>
            <a:endParaRPr lang="zh-CN" altLang="en-US" sz="2000" b="1">
              <a:solidFill>
                <a:schemeClr val="accent3"/>
              </a:solidFill>
              <a:latin typeface="+mn-ea"/>
              <a:cs typeface="+mn-ea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00F124AA-1FA8-44EE-B840-11696DC020E2}"/>
              </a:ext>
            </a:extLst>
          </p:cNvPr>
          <p:cNvSpPr/>
          <p:nvPr/>
        </p:nvSpPr>
        <p:spPr>
          <a:xfrm>
            <a:off x="6655469" y="1867642"/>
            <a:ext cx="1267953" cy="277651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txBody>
          <a:bodyPr wrap="square" lIns="0" tIns="0" rIns="0" bIns="0" rtlCol="0" anchor="b" anchorCtr="0">
            <a:noAutofit/>
          </a:bodyPr>
          <a:lstStyle/>
          <a:p>
            <a:pPr algn="just">
              <a:spcBef>
                <a:spcPct val="0"/>
              </a:spcBef>
              <a:spcAft>
                <a:spcPct val="0"/>
              </a:spcAft>
            </a:pPr>
            <a:endParaRPr lang="zh-CN" altLang="en-US" sz="2000" b="1">
              <a:solidFill>
                <a:schemeClr val="accent3"/>
              </a:solidFill>
              <a:latin typeface="+mn-ea"/>
              <a:cs typeface="+mn-ea"/>
            </a:endParaRPr>
          </a:p>
        </p:txBody>
      </p:sp>
      <p:sp>
        <p:nvSpPr>
          <p:cNvPr id="13" name="左大括号 12">
            <a:extLst>
              <a:ext uri="{FF2B5EF4-FFF2-40B4-BE49-F238E27FC236}">
                <a16:creationId xmlns:a16="http://schemas.microsoft.com/office/drawing/2014/main" id="{689BFB72-54D1-4B7D-B071-865680B1373C}"/>
              </a:ext>
            </a:extLst>
          </p:cNvPr>
          <p:cNvSpPr/>
          <p:nvPr/>
        </p:nvSpPr>
        <p:spPr>
          <a:xfrm>
            <a:off x="2226994" y="4068362"/>
            <a:ext cx="235466" cy="142686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3224534A-C208-41BB-8FAB-9972FADEE4FB}"/>
              </a:ext>
            </a:extLst>
          </p:cNvPr>
          <p:cNvSpPr txBox="1"/>
          <p:nvPr/>
        </p:nvSpPr>
        <p:spPr>
          <a:xfrm>
            <a:off x="363778" y="4427852"/>
            <a:ext cx="198094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Document retrieval scheme</a:t>
            </a:r>
            <a:endParaRPr lang="zh-CN" altLang="en-US" sz="2000" b="1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810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3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研究方法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4"/>
            </p:custDataLst>
          </p:nvPr>
        </p:nvSpPr>
        <p:spPr>
          <a:xfrm>
            <a:off x="279917" y="1007214"/>
            <a:ext cx="90693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什么是非对称可搜索加密（</a:t>
            </a: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17" name="组合 16"/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20" name="椭圆 19"/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21" name="Picture 2"/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9" name="Picture 2"/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5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2" name="图片 2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3" name="直接连接符 52"/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715552" y="6114972"/>
            <a:ext cx="107608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  <a:latin typeface="Cambria Math" panose="02040503050406030204" pitchFamily="18" charset="0"/>
              </a:rPr>
              <a:t>非对称可搜索加密</a:t>
            </a:r>
            <a:r>
              <a:rPr lang="en-US" altLang="zh-CN" sz="2400" b="1" dirty="0">
                <a:solidFill>
                  <a:srgbClr val="C00000"/>
                </a:solidFill>
                <a:latin typeface="Cambria Math" panose="02040503050406030204" pitchFamily="18" charset="0"/>
              </a:rPr>
              <a:t>(ASE) </a:t>
            </a:r>
            <a:r>
              <a:rPr lang="zh-CN" altLang="en-US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：公钥用于计算索引，而相应的私钥用于计算搜索令牌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37" name="直接连接符 36"/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000E3105-DC6C-4568-A756-8F15C3B227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183750" y="1526701"/>
            <a:ext cx="7425930" cy="4564471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8CC5E304-2BD6-43C0-AD34-2CD9CAE86FDB}"/>
              </a:ext>
            </a:extLst>
          </p:cNvPr>
          <p:cNvSpPr txBox="1"/>
          <p:nvPr/>
        </p:nvSpPr>
        <p:spPr>
          <a:xfrm>
            <a:off x="9036228" y="5583342"/>
            <a:ext cx="17812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0" i="0" dirty="0">
                <a:solidFill>
                  <a:schemeClr val="bg1">
                    <a:lumMod val="6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Sharma, D. (2023).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2733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2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92EF1BB-8883-4966-B5CB-2B5179C5C28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80034" y="1007110"/>
            <a:ext cx="11828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性能对比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ABD2A6-E005-434F-A3FA-53A305FC0FAF}"/>
              </a:ext>
            </a:extLst>
          </p:cNvPr>
          <p:cNvSpPr txBox="1"/>
          <p:nvPr/>
        </p:nvSpPr>
        <p:spPr>
          <a:xfrm>
            <a:off x="617809" y="1647293"/>
            <a:ext cx="115741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Naïve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：</a:t>
            </a:r>
            <a:r>
              <a:rPr lang="zh-CN" altLang="en-US" sz="2000" b="1" dirty="0">
                <a:latin typeface="Cambria Math" panose="02040503050406030204" pitchFamily="18" charset="0"/>
              </a:rPr>
              <a:t>直接加密文档并存放在数组中，检索时通过位置获得文档，存在安全问题（</a:t>
            </a:r>
            <a:r>
              <a:rPr lang="en-US" altLang="zh-CN" sz="2000" b="1" dirty="0">
                <a:latin typeface="Cambria Math" panose="02040503050406030204" pitchFamily="18" charset="0"/>
              </a:rPr>
              <a:t>inference attack</a:t>
            </a:r>
            <a:r>
              <a:rPr lang="zh-CN" altLang="en-US" sz="2000" b="1" dirty="0">
                <a:latin typeface="Cambria Math" panose="02040503050406030204" pitchFamily="18" charset="0"/>
              </a:rPr>
              <a:t>）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496B53D-64E4-4846-8D18-73947E40A482}"/>
              </a:ext>
            </a:extLst>
          </p:cNvPr>
          <p:cNvSpPr txBox="1"/>
          <p:nvPr/>
        </p:nvSpPr>
        <p:spPr>
          <a:xfrm>
            <a:off x="617809" y="4282936"/>
            <a:ext cx="106966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Duplication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：</a:t>
            </a:r>
            <a:r>
              <a:rPr lang="zh-CN" altLang="en-US" sz="2000" b="1" dirty="0">
                <a:latin typeface="Cambria Math" panose="02040503050406030204" pitchFamily="18" charset="0"/>
              </a:rPr>
              <a:t>与简单方案类似，但是每个关键词的文档存储都会被重复，这样提高了安全性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370A380-F464-49C3-9A0C-33C84BF38B67}"/>
              </a:ext>
            </a:extLst>
          </p:cNvPr>
          <p:cNvSpPr txBox="1"/>
          <p:nvPr/>
        </p:nvSpPr>
        <p:spPr>
          <a:xfrm>
            <a:off x="1526331" y="2102080"/>
            <a:ext cx="847485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Cambria Math" panose="02040503050406030204" pitchFamily="18" charset="0"/>
              </a:rPr>
              <a:t>加密文档数组 </a:t>
            </a:r>
            <a:r>
              <a:rPr lang="en-US" altLang="zh-CN" sz="2000" dirty="0">
                <a:latin typeface="Cambria Math" panose="02040503050406030204" pitchFamily="18" charset="0"/>
              </a:rPr>
              <a:t>= [E(</a:t>
            </a:r>
            <a:r>
              <a:rPr lang="zh-CN" altLang="en-US" sz="2000" dirty="0">
                <a:latin typeface="Cambria Math" panose="02040503050406030204" pitchFamily="18" charset="0"/>
              </a:rPr>
              <a:t>文档</a:t>
            </a:r>
            <a:r>
              <a:rPr lang="en-US" altLang="zh-CN" sz="2000" dirty="0">
                <a:latin typeface="Cambria Math" panose="02040503050406030204" pitchFamily="18" charset="0"/>
              </a:rPr>
              <a:t>1), E(</a:t>
            </a:r>
            <a:r>
              <a:rPr lang="zh-CN" altLang="en-US" sz="2000" dirty="0">
                <a:latin typeface="Cambria Math" panose="02040503050406030204" pitchFamily="18" charset="0"/>
              </a:rPr>
              <a:t>文档</a:t>
            </a:r>
            <a:r>
              <a:rPr lang="en-US" altLang="zh-CN" sz="2000" dirty="0">
                <a:latin typeface="Cambria Math" panose="02040503050406030204" pitchFamily="18" charset="0"/>
              </a:rPr>
              <a:t>2)] </a:t>
            </a:r>
          </a:p>
          <a:p>
            <a:r>
              <a:rPr lang="zh-CN" altLang="en-US" sz="2000" dirty="0">
                <a:latin typeface="Cambria Math" panose="02040503050406030204" pitchFamily="18" charset="0"/>
              </a:rPr>
              <a:t>索引 </a:t>
            </a:r>
            <a:r>
              <a:rPr lang="en-US" altLang="zh-CN" sz="2000" dirty="0">
                <a:latin typeface="Cambria Math" panose="02040503050406030204" pitchFamily="18" charset="0"/>
              </a:rPr>
              <a:t>= { </a:t>
            </a:r>
          </a:p>
          <a:p>
            <a:r>
              <a:rPr lang="en-US" altLang="zh-CN" sz="2000" dirty="0">
                <a:latin typeface="Cambria Math" panose="02040503050406030204" pitchFamily="18" charset="0"/>
              </a:rPr>
              <a:t>	"apple": [0, 1], // </a:t>
            </a:r>
            <a:r>
              <a:rPr lang="zh-CN" altLang="en-US" sz="2000" dirty="0">
                <a:latin typeface="Cambria Math" panose="02040503050406030204" pitchFamily="18" charset="0"/>
              </a:rPr>
              <a:t>指向文档</a:t>
            </a:r>
            <a:r>
              <a:rPr lang="en-US" altLang="zh-CN" sz="2000" dirty="0">
                <a:latin typeface="Cambria Math" panose="02040503050406030204" pitchFamily="18" charset="0"/>
              </a:rPr>
              <a:t>1</a:t>
            </a:r>
            <a:r>
              <a:rPr lang="zh-CN" altLang="en-US" sz="2000" dirty="0">
                <a:latin typeface="Cambria Math" panose="02040503050406030204" pitchFamily="18" charset="0"/>
              </a:rPr>
              <a:t>和文档</a:t>
            </a:r>
            <a:r>
              <a:rPr lang="en-US" altLang="zh-CN" sz="2000" dirty="0">
                <a:latin typeface="Cambria Math" panose="02040503050406030204" pitchFamily="18" charset="0"/>
              </a:rPr>
              <a:t>2 </a:t>
            </a:r>
          </a:p>
          <a:p>
            <a:r>
              <a:rPr lang="en-US" altLang="zh-CN" sz="2000" dirty="0">
                <a:latin typeface="Cambria Math" panose="02040503050406030204" pitchFamily="18" charset="0"/>
              </a:rPr>
              <a:t>	"fruit": [0], // </a:t>
            </a:r>
            <a:r>
              <a:rPr lang="zh-CN" altLang="en-US" sz="2000" dirty="0">
                <a:latin typeface="Cambria Math" panose="02040503050406030204" pitchFamily="18" charset="0"/>
              </a:rPr>
              <a:t>指向文档</a:t>
            </a:r>
            <a:r>
              <a:rPr lang="en-US" altLang="zh-CN" sz="2000" dirty="0">
                <a:latin typeface="Cambria Math" panose="02040503050406030204" pitchFamily="18" charset="0"/>
              </a:rPr>
              <a:t>1</a:t>
            </a:r>
          </a:p>
          <a:p>
            <a:r>
              <a:rPr lang="en-US" altLang="zh-CN" sz="2000" dirty="0">
                <a:latin typeface="Cambria Math" panose="02040503050406030204" pitchFamily="18" charset="0"/>
              </a:rPr>
              <a:t>	 "red": [1] // </a:t>
            </a:r>
            <a:r>
              <a:rPr lang="zh-CN" altLang="en-US" sz="2000" dirty="0">
                <a:latin typeface="Cambria Math" panose="02040503050406030204" pitchFamily="18" charset="0"/>
              </a:rPr>
              <a:t>指向文档</a:t>
            </a:r>
            <a:r>
              <a:rPr lang="en-US" altLang="zh-CN" sz="2000" dirty="0">
                <a:latin typeface="Cambria Math" panose="02040503050406030204" pitchFamily="18" charset="0"/>
              </a:rPr>
              <a:t>2 }</a:t>
            </a:r>
          </a:p>
          <a:p>
            <a:r>
              <a:rPr lang="zh-CN" altLang="en-US" sz="2000" dirty="0">
                <a:latin typeface="Cambria Math" panose="02040503050406030204" pitchFamily="18" charset="0"/>
              </a:rPr>
              <a:t>当查询</a:t>
            </a:r>
            <a:r>
              <a:rPr lang="en-US" altLang="zh-CN" sz="2000" dirty="0">
                <a:latin typeface="Cambria Math" panose="02040503050406030204" pitchFamily="18" charset="0"/>
              </a:rPr>
              <a:t>"apple"</a:t>
            </a:r>
            <a:r>
              <a:rPr lang="zh-CN" altLang="en-US" sz="2000" dirty="0">
                <a:latin typeface="Cambria Math" panose="02040503050406030204" pitchFamily="18" charset="0"/>
              </a:rPr>
              <a:t>时，返回 </a:t>
            </a:r>
            <a:r>
              <a:rPr lang="en-US" altLang="zh-CN" sz="2000" dirty="0">
                <a:latin typeface="Cambria Math" panose="02040503050406030204" pitchFamily="18" charset="0"/>
              </a:rPr>
              <a:t>`[E(</a:t>
            </a:r>
            <a:r>
              <a:rPr lang="zh-CN" altLang="en-US" sz="2000" dirty="0">
                <a:latin typeface="Cambria Math" panose="02040503050406030204" pitchFamily="18" charset="0"/>
              </a:rPr>
              <a:t>文档</a:t>
            </a:r>
            <a:r>
              <a:rPr lang="en-US" altLang="zh-CN" sz="2000" dirty="0">
                <a:latin typeface="Cambria Math" panose="02040503050406030204" pitchFamily="18" charset="0"/>
              </a:rPr>
              <a:t>1), E(</a:t>
            </a:r>
            <a:r>
              <a:rPr lang="zh-CN" altLang="en-US" sz="2000" dirty="0">
                <a:latin typeface="Cambria Math" panose="02040503050406030204" pitchFamily="18" charset="0"/>
              </a:rPr>
              <a:t>文档</a:t>
            </a:r>
            <a:r>
              <a:rPr lang="en-US" altLang="zh-CN" sz="2000" dirty="0">
                <a:latin typeface="Cambria Math" panose="02040503050406030204" pitchFamily="18" charset="0"/>
              </a:rPr>
              <a:t>2)]`</a:t>
            </a:r>
            <a:endParaRPr lang="zh-CN" altLang="en-US" sz="2000" dirty="0">
              <a:latin typeface="Cambria Math" panose="02040503050406030204" pitchFamily="18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10D747A-B0D3-4F07-A627-BA7C29F2BAE0}"/>
              </a:ext>
            </a:extLst>
          </p:cNvPr>
          <p:cNvSpPr txBox="1"/>
          <p:nvPr/>
        </p:nvSpPr>
        <p:spPr>
          <a:xfrm>
            <a:off x="1526332" y="4732908"/>
            <a:ext cx="823061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Cambria Math" panose="02040503050406030204" pitchFamily="18" charset="0"/>
              </a:rPr>
              <a:t>索引 </a:t>
            </a:r>
            <a:r>
              <a:rPr lang="en-US" altLang="zh-CN" sz="2000" dirty="0">
                <a:latin typeface="Cambria Math" panose="02040503050406030204" pitchFamily="18" charset="0"/>
              </a:rPr>
              <a:t>= { </a:t>
            </a:r>
          </a:p>
          <a:p>
            <a:r>
              <a:rPr lang="en-US" altLang="zh-CN" sz="2000" dirty="0">
                <a:latin typeface="Cambria Math" panose="02040503050406030204" pitchFamily="18" charset="0"/>
              </a:rPr>
              <a:t>	"apple": [E(</a:t>
            </a:r>
            <a:r>
              <a:rPr lang="zh-CN" altLang="en-US" sz="2000" dirty="0">
                <a:latin typeface="Cambria Math" panose="02040503050406030204" pitchFamily="18" charset="0"/>
              </a:rPr>
              <a:t>文档</a:t>
            </a:r>
            <a:r>
              <a:rPr lang="en-US" altLang="zh-CN" sz="2000" dirty="0">
                <a:latin typeface="Cambria Math" panose="02040503050406030204" pitchFamily="18" charset="0"/>
              </a:rPr>
              <a:t>1), E(</a:t>
            </a:r>
            <a:r>
              <a:rPr lang="zh-CN" altLang="en-US" sz="2000" dirty="0">
                <a:latin typeface="Cambria Math" panose="02040503050406030204" pitchFamily="18" charset="0"/>
              </a:rPr>
              <a:t>文档</a:t>
            </a:r>
            <a:r>
              <a:rPr lang="en-US" altLang="zh-CN" sz="2000" dirty="0">
                <a:latin typeface="Cambria Math" panose="02040503050406030204" pitchFamily="18" charset="0"/>
              </a:rPr>
              <a:t>2)], // </a:t>
            </a:r>
            <a:r>
              <a:rPr lang="zh-CN" altLang="en-US" sz="2000" dirty="0">
                <a:latin typeface="Cambria Math" panose="02040503050406030204" pitchFamily="18" charset="0"/>
              </a:rPr>
              <a:t>直接存储加密文档 </a:t>
            </a:r>
            <a:endParaRPr lang="en-US" altLang="zh-CN" sz="2000" dirty="0">
              <a:latin typeface="Cambria Math" panose="02040503050406030204" pitchFamily="18" charset="0"/>
            </a:endParaRPr>
          </a:p>
          <a:p>
            <a:r>
              <a:rPr lang="en-US" altLang="zh-CN" sz="2000" dirty="0">
                <a:latin typeface="Cambria Math" panose="02040503050406030204" pitchFamily="18" charset="0"/>
              </a:rPr>
              <a:t>	"fruit": [E(</a:t>
            </a:r>
            <a:r>
              <a:rPr lang="zh-CN" altLang="en-US" sz="2000" dirty="0">
                <a:latin typeface="Cambria Math" panose="02040503050406030204" pitchFamily="18" charset="0"/>
              </a:rPr>
              <a:t>文档</a:t>
            </a:r>
            <a:r>
              <a:rPr lang="en-US" altLang="zh-CN" sz="2000" dirty="0">
                <a:latin typeface="Cambria Math" panose="02040503050406030204" pitchFamily="18" charset="0"/>
              </a:rPr>
              <a:t>1)], // </a:t>
            </a:r>
            <a:r>
              <a:rPr lang="zh-CN" altLang="en-US" sz="2000" dirty="0">
                <a:latin typeface="Cambria Math" panose="02040503050406030204" pitchFamily="18" charset="0"/>
              </a:rPr>
              <a:t>直接存储加密文档</a:t>
            </a:r>
            <a:endParaRPr lang="en-US" altLang="zh-CN" sz="2000" dirty="0">
              <a:latin typeface="Cambria Math" panose="02040503050406030204" pitchFamily="18" charset="0"/>
            </a:endParaRPr>
          </a:p>
          <a:p>
            <a:r>
              <a:rPr lang="en-US" altLang="zh-CN" sz="2000" dirty="0">
                <a:latin typeface="Cambria Math" panose="02040503050406030204" pitchFamily="18" charset="0"/>
              </a:rPr>
              <a:t>	</a:t>
            </a:r>
            <a:r>
              <a:rPr lang="zh-CN" altLang="en-US" sz="2000" dirty="0">
                <a:latin typeface="Cambria Math" panose="02040503050406030204" pitchFamily="18" charset="0"/>
              </a:rPr>
              <a:t> </a:t>
            </a:r>
            <a:r>
              <a:rPr lang="en-US" altLang="zh-CN" sz="2000" dirty="0">
                <a:latin typeface="Cambria Math" panose="02040503050406030204" pitchFamily="18" charset="0"/>
              </a:rPr>
              <a:t>"red": [E(</a:t>
            </a:r>
            <a:r>
              <a:rPr lang="zh-CN" altLang="en-US" sz="2000" dirty="0">
                <a:latin typeface="Cambria Math" panose="02040503050406030204" pitchFamily="18" charset="0"/>
              </a:rPr>
              <a:t>文档</a:t>
            </a:r>
            <a:r>
              <a:rPr lang="en-US" altLang="zh-CN" sz="2000" dirty="0">
                <a:latin typeface="Cambria Math" panose="02040503050406030204" pitchFamily="18" charset="0"/>
              </a:rPr>
              <a:t>2)] // </a:t>
            </a:r>
            <a:r>
              <a:rPr lang="zh-CN" altLang="en-US" sz="2000" dirty="0">
                <a:latin typeface="Cambria Math" panose="02040503050406030204" pitchFamily="18" charset="0"/>
              </a:rPr>
              <a:t>直接存储加密文档 </a:t>
            </a:r>
            <a:r>
              <a:rPr lang="en-US" altLang="zh-CN" sz="2000" dirty="0">
                <a:latin typeface="Cambria Math" panose="02040503050406030204" pitchFamily="18" charset="0"/>
              </a:rPr>
              <a:t>}</a:t>
            </a:r>
          </a:p>
          <a:p>
            <a:r>
              <a:rPr lang="zh-CN" altLang="en-US" sz="2000" dirty="0">
                <a:latin typeface="Cambria Math" panose="02040503050406030204" pitchFamily="18" charset="0"/>
              </a:rPr>
              <a:t>当查询</a:t>
            </a:r>
            <a:r>
              <a:rPr lang="en-US" altLang="zh-CN" sz="2000" dirty="0">
                <a:latin typeface="Cambria Math" panose="02040503050406030204" pitchFamily="18" charset="0"/>
              </a:rPr>
              <a:t>"apple"</a:t>
            </a:r>
            <a:r>
              <a:rPr lang="zh-CN" altLang="en-US" sz="2000" dirty="0">
                <a:latin typeface="Cambria Math" panose="02040503050406030204" pitchFamily="18" charset="0"/>
              </a:rPr>
              <a:t>时，返回 </a:t>
            </a:r>
            <a:r>
              <a:rPr lang="en-US" altLang="zh-CN" sz="2000" dirty="0">
                <a:latin typeface="Cambria Math" panose="02040503050406030204" pitchFamily="18" charset="0"/>
              </a:rPr>
              <a:t>`[E(</a:t>
            </a:r>
            <a:r>
              <a:rPr lang="zh-CN" altLang="en-US" sz="2000" dirty="0">
                <a:latin typeface="Cambria Math" panose="02040503050406030204" pitchFamily="18" charset="0"/>
              </a:rPr>
              <a:t>文档</a:t>
            </a:r>
            <a:r>
              <a:rPr lang="en-US" altLang="zh-CN" sz="2000" dirty="0">
                <a:latin typeface="Cambria Math" panose="02040503050406030204" pitchFamily="18" charset="0"/>
              </a:rPr>
              <a:t>1), E(</a:t>
            </a:r>
            <a:r>
              <a:rPr lang="zh-CN" altLang="en-US" sz="2000" dirty="0">
                <a:latin typeface="Cambria Math" panose="02040503050406030204" pitchFamily="18" charset="0"/>
              </a:rPr>
              <a:t>文档</a:t>
            </a:r>
            <a:r>
              <a:rPr lang="en-US" altLang="zh-CN" sz="2000" dirty="0">
                <a:latin typeface="Cambria Math" panose="02040503050406030204" pitchFamily="18" charset="0"/>
              </a:rPr>
              <a:t>2)]`</a:t>
            </a:r>
            <a:endParaRPr lang="zh-CN" altLang="en-US" sz="2000" dirty="0">
              <a:latin typeface="Cambria Math" panose="02040503050406030204" pitchFamily="18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62C2C6D-A55B-417F-83EF-7ADDA0898F7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606CD9A6-075D-4209-BFA1-147C2E452158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4008097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6553BE33-24D5-4AB0-B114-BED05884B8FA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917A156-8366-4DD4-8977-9D08EEB3E8FD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DFBE731A-8B6B-4E5E-9EE4-AB647E253EB0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36" name="Picture 2">
                <a:extLst>
                  <a:ext uri="{FF2B5EF4-FFF2-40B4-BE49-F238E27FC236}">
                    <a16:creationId xmlns:a16="http://schemas.microsoft.com/office/drawing/2014/main" id="{2F4B389D-DA16-458A-AE52-44C047CB07F0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9"/>
                </p:custDataLst>
              </p:nvPr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4" name="Picture 2">
              <a:extLst>
                <a:ext uri="{FF2B5EF4-FFF2-40B4-BE49-F238E27FC236}">
                  <a16:creationId xmlns:a16="http://schemas.microsoft.com/office/drawing/2014/main" id="{EC0AB3D3-3C44-4C22-8F7C-4C1764319AA2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7"/>
              </p:custDataLst>
            </p:nvPr>
          </p:nvPicPr>
          <p:blipFill rotWithShape="1">
            <a:blip r:embed="rId2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7" name="图片 36">
            <a:extLst>
              <a:ext uri="{FF2B5EF4-FFF2-40B4-BE49-F238E27FC236}">
                <a16:creationId xmlns:a16="http://schemas.microsoft.com/office/drawing/2014/main" id="{91890EA6-4EA9-4E25-8C03-FFD13C08DB06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A7206516-D78F-4395-B5CF-6B843CFA834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79183" y="158203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602456C-EE8B-4397-B3D9-115EB8331F18}"/>
              </a:ext>
            </a:extLst>
          </p:cNvPr>
          <p:cNvSpPr txBox="1"/>
          <p:nvPr/>
        </p:nvSpPr>
        <p:spPr>
          <a:xfrm>
            <a:off x="2108418" y="158203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  <a:sym typeface="华文楷体" panose="02010600040101010101" pitchFamily="2" charset="-122"/>
              </a:rPr>
              <a:t>实验目标</a:t>
            </a: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27CC9D10-96C2-42AB-BE4C-B75A5A800132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2048675" y="175955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>
            <a:extLst>
              <a:ext uri="{FF2B5EF4-FFF2-40B4-BE49-F238E27FC236}">
                <a16:creationId xmlns:a16="http://schemas.microsoft.com/office/drawing/2014/main" id="{6C8943E2-9D1F-43B4-A23E-7899E961F6E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475222C-DC3A-4C7B-BA8E-2F4CEF05F30D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5824E1AE-0450-40BC-9140-40084DFC3210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824EE6EA-E5A1-4C83-ABC4-3DBF194211E8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dirty="0">
                <a:solidFill>
                  <a:schemeClr val="bg1"/>
                </a:solidFill>
                <a:sym typeface="华文楷体" panose="02010600040101010101" pitchFamily="2" charset="-122"/>
              </a:rPr>
              <a:t>研究方法</a:t>
            </a: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BC582960-7711-400C-9F51-832B32DCC56A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965EDD12-309D-4612-884B-9AE0B0D42E42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0E1E7B4E-4632-466F-B7C9-CC3000D90298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9" name="Picture 2">
                <a:extLst>
                  <a:ext uri="{FF2B5EF4-FFF2-40B4-BE49-F238E27FC236}">
                    <a16:creationId xmlns:a16="http://schemas.microsoft.com/office/drawing/2014/main" id="{F6BC0792-DBE1-43AC-ACCB-B7436ACDFAB0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6"/>
                </p:custDataLst>
              </p:nvPr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7" name="Picture 2">
              <a:extLst>
                <a:ext uri="{FF2B5EF4-FFF2-40B4-BE49-F238E27FC236}">
                  <a16:creationId xmlns:a16="http://schemas.microsoft.com/office/drawing/2014/main" id="{2819931E-B7E2-4E51-AED5-82FE46E9263E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4"/>
              </p:custDataLst>
            </p:nvPr>
          </p:nvPicPr>
          <p:blipFill rotWithShape="1">
            <a:blip r:embed="rId2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0" name="图片 49">
            <a:extLst>
              <a:ext uri="{FF2B5EF4-FFF2-40B4-BE49-F238E27FC236}">
                <a16:creationId xmlns:a16="http://schemas.microsoft.com/office/drawing/2014/main" id="{2B6DE30D-4009-4E35-87FB-B162C2723909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1DD5855-0497-4E4A-97B6-31043DFAA0B5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6B3C7ABA-A9C5-4CD2-B0B1-843CD5D6A435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b="1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dirty="0"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E61094E6-5113-420D-A8A9-974EF0E30552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5091A56E-83DD-4360-8073-A689BB29ABCB}"/>
              </a:ext>
            </a:extLst>
          </p:cNvPr>
          <p:cNvSpPr txBox="1"/>
          <p:nvPr/>
        </p:nvSpPr>
        <p:spPr>
          <a:xfrm>
            <a:off x="6709788" y="2195673"/>
            <a:ext cx="60943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没有对原始数据进行任何填充或模糊处理。</a:t>
            </a:r>
            <a:endParaRPr lang="en-US" altLang="zh-CN" b="0" i="0" dirty="0">
              <a:solidFill>
                <a:srgbClr val="262626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完全泄露访问模式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它直接存储了 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522 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个文档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没有引入额外的填充数据</a:t>
            </a:r>
          </a:p>
        </p:txBody>
      </p:sp>
    </p:spTree>
    <p:extLst>
      <p:ext uri="{BB962C8B-B14F-4D97-AF65-F5344CB8AC3E}">
        <p14:creationId xmlns:p14="http://schemas.microsoft.com/office/powerpoint/2010/main" val="24140328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 flipH="1">
            <a:off x="874427" y="2454286"/>
            <a:ext cx="1598515" cy="1069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目 录</a:t>
            </a:r>
            <a:endParaRPr kumimoji="0" lang="en-US" altLang="zh-CN" sz="4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78998" y="3430990"/>
            <a:ext cx="2389372" cy="7439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CONTENTS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9" name="矩形 8"/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5" name="矩形 14"/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955799" y="2128269"/>
            <a:ext cx="8280400" cy="2215991"/>
            <a:chOff x="1955800" y="1961118"/>
            <a:chExt cx="8280400" cy="2215991"/>
          </a:xfrm>
        </p:grpSpPr>
        <p:sp>
          <p:nvSpPr>
            <p:cNvPr id="22" name="文本框 21"/>
            <p:cNvSpPr txBox="1"/>
            <p:nvPr/>
          </p:nvSpPr>
          <p:spPr>
            <a:xfrm>
              <a:off x="1955800" y="1961118"/>
              <a:ext cx="82804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>
                    <a:noFill/>
                  </a:ln>
                  <a:solidFill>
                    <a:srgbClr val="2D4C7F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charset="-122"/>
                  <a:cs typeface="Times New Roman" panose="02020603050405020304" pitchFamily="18" charset="0"/>
                </a:rPr>
                <a:t>THANKS</a:t>
              </a:r>
              <a:endParaRPr kumimoji="0" lang="zh-CN" altLang="en-US" sz="13800" b="1" i="0" u="none" strike="noStrike" kern="1200" cap="none" spc="0" normalizeH="0" baseline="0" noProof="0" dirty="0">
                <a:ln>
                  <a:noFill/>
                </a:ln>
                <a:solidFill>
                  <a:srgbClr val="2D4C7F">
                    <a:lumMod val="20000"/>
                    <a:lumOff val="80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955800" y="2029506"/>
              <a:ext cx="82804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75634" y="168432"/>
            <a:ext cx="950068" cy="950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185D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992053" y="185864"/>
            <a:ext cx="900000" cy="89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279917" y="1007214"/>
            <a:ext cx="90693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什么是对称可搜索加密（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SSE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294355" y="6088689"/>
            <a:ext cx="92047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  <a:latin typeface="Cambria Math" panose="02040503050406030204" pitchFamily="18" charset="0"/>
              </a:rPr>
              <a:t>对称可搜索加密</a:t>
            </a:r>
            <a:r>
              <a:rPr lang="en-US" altLang="zh-CN" sz="2400" b="1" dirty="0">
                <a:solidFill>
                  <a:srgbClr val="C00000"/>
                </a:solidFill>
                <a:latin typeface="Cambria Math" panose="02040503050406030204" pitchFamily="18" charset="0"/>
              </a:rPr>
              <a:t>(SSE) </a:t>
            </a:r>
            <a:r>
              <a:rPr lang="zh-CN" altLang="en-US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：相同的秘密密钥用于准备索引以及搜索令牌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76BC81BB-EE91-4D40-A2C6-CB411D09FB4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881" y="1650745"/>
            <a:ext cx="8449670" cy="4392740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59B4F4C-B0C2-43A2-8358-CD343835A0BE}"/>
              </a:ext>
            </a:extLst>
          </p:cNvPr>
          <p:cNvSpPr txBox="1"/>
          <p:nvPr/>
        </p:nvSpPr>
        <p:spPr>
          <a:xfrm>
            <a:off x="8928613" y="5512232"/>
            <a:ext cx="17812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0" i="0" dirty="0">
                <a:solidFill>
                  <a:schemeClr val="bg1">
                    <a:lumMod val="6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Sharma, D. (2023).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B13488E-D3AB-4008-9A01-A7B671F0974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D26B5FF-5ADB-4F3C-B44B-F8FBEC31D9C9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CAC77D23-B7FC-4453-B659-EF80B7C9BA8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7D8D843-0E53-4A45-922B-34D21015953B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研究方法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F2376FC9-783D-4286-A99C-A41D9235BCDE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DE7B517E-0390-4930-979F-BE942323A35D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8E1DBE52-BF8A-488E-B15E-6AC81F470CB2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34" name="Picture 2">
                <a:extLst>
                  <a:ext uri="{FF2B5EF4-FFF2-40B4-BE49-F238E27FC236}">
                    <a16:creationId xmlns:a16="http://schemas.microsoft.com/office/drawing/2014/main" id="{ED10EE89-BE87-49C0-9900-D760A6130838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4355665A-3D1D-4D60-9F1E-1488F3D47070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6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5" name="图片 34">
            <a:extLst>
              <a:ext uri="{FF2B5EF4-FFF2-40B4-BE49-F238E27FC236}">
                <a16:creationId xmlns:a16="http://schemas.microsoft.com/office/drawing/2014/main" id="{10F27BC4-6BB5-4005-A9AF-14F1264E8DA4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DAAF4B09-8049-4A27-8FAE-0C4A6517EA42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BC389FB0-B4DF-4BA1-944C-F23C3670F723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0F6A669F-4ECE-44AA-93CB-6C34665B2C01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639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1" y="6723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279917" y="1007214"/>
            <a:ext cx="90693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SSE</a:t>
            </a: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系统模型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08" y="1662867"/>
            <a:ext cx="10382784" cy="3219615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4842915" y="1163268"/>
            <a:ext cx="27148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Structure-Only SSE</a:t>
            </a:r>
            <a:endParaRPr lang="zh-CN" altLang="en-US" sz="2400" b="1" dirty="0">
              <a:solidFill>
                <a:srgbClr val="2D4C7F"/>
              </a:solidFill>
              <a:latin typeface="Cambria Math" panose="02040503050406030204" pitchFamily="18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44059" y="4861329"/>
            <a:ext cx="27148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End-to-End SSE</a:t>
            </a:r>
            <a:endParaRPr lang="zh-CN" altLang="en-US" sz="2400" b="1" dirty="0">
              <a:solidFill>
                <a:srgbClr val="2D4C7F"/>
              </a:solidFill>
              <a:latin typeface="Cambria Math" panose="02040503050406030204" pitchFamily="18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5340037" y="4099532"/>
            <a:ext cx="5421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①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8105694" y="4001459"/>
            <a:ext cx="5421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②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7616867" y="1031901"/>
            <a:ext cx="39267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D4C7F"/>
                </a:solidFill>
                <a:latin typeface="Cambria Math" panose="02040503050406030204" pitchFamily="18" charset="0"/>
              </a:rPr>
              <a:t>当客户端发起一个关键词查询时，它会检索到包含该关键词的所有文档</a:t>
            </a:r>
            <a:r>
              <a:rPr lang="en-US" altLang="zh-CN" b="1" dirty="0">
                <a:solidFill>
                  <a:srgbClr val="2D4C7F"/>
                </a:solidFill>
                <a:latin typeface="Cambria Math" panose="02040503050406030204" pitchFamily="18" charset="0"/>
              </a:rPr>
              <a:t>ID</a:t>
            </a:r>
            <a:endParaRPr lang="zh-CN" altLang="en-US" b="1" dirty="0">
              <a:solidFill>
                <a:srgbClr val="2D4C7F"/>
              </a:solidFill>
              <a:latin typeface="Cambria Math" panose="02040503050406030204" pitchFamily="18" charset="0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5560884" y="4861329"/>
            <a:ext cx="29589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D4C7F"/>
                </a:solidFill>
                <a:latin typeface="Cambria Math" panose="02040503050406030204" pitchFamily="18" charset="0"/>
              </a:rPr>
              <a:t>从查询到检索的全过程，即先查</a:t>
            </a:r>
            <a:r>
              <a:rPr lang="en-US" altLang="zh-CN" b="1" dirty="0">
                <a:solidFill>
                  <a:srgbClr val="2D4C7F"/>
                </a:solidFill>
                <a:latin typeface="Cambria Math" panose="02040503050406030204" pitchFamily="18" charset="0"/>
              </a:rPr>
              <a:t>ID</a:t>
            </a:r>
            <a:r>
              <a:rPr lang="zh-CN" altLang="en-US" b="1" dirty="0">
                <a:solidFill>
                  <a:srgbClr val="2D4C7F"/>
                </a:solidFill>
                <a:latin typeface="Cambria Math" panose="02040503050406030204" pitchFamily="18" charset="0"/>
              </a:rPr>
              <a:t>再进一步检索和解密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0CCC73C-8566-48C1-BAAC-160C38D02C00}"/>
              </a:ext>
            </a:extLst>
          </p:cNvPr>
          <p:cNvSpPr txBox="1"/>
          <p:nvPr/>
        </p:nvSpPr>
        <p:spPr>
          <a:xfrm>
            <a:off x="2407145" y="5799034"/>
            <a:ext cx="82500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SSE</a:t>
            </a:r>
            <a:r>
              <a:rPr lang="zh-CN" altLang="en-US" sz="2400" b="1" dirty="0">
                <a:solidFill>
                  <a:srgbClr val="C00000"/>
                </a:solidFill>
                <a:latin typeface="Cambria Math" panose="02040503050406030204" pitchFamily="18" charset="0"/>
              </a:rPr>
              <a:t>的核心功能</a:t>
            </a:r>
            <a:r>
              <a:rPr lang="zh-CN" altLang="en-US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：给定一个加密的文档集合，其中每个文档都用关键字标记，找到所有用给定关键字</a:t>
            </a:r>
            <a:r>
              <a:rPr lang="en-US" altLang="zh-CN" sz="2400" b="1" dirty="0">
                <a:solidFill>
                  <a:srgbClr val="2D4C7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w</a:t>
            </a:r>
            <a:r>
              <a:rPr lang="zh-CN" altLang="en-US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标记的文档集合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815E8DC-A92B-4E91-9E98-D2D678C6C21F}"/>
              </a:ext>
            </a:extLst>
          </p:cNvPr>
          <p:cNvSpPr/>
          <p:nvPr/>
        </p:nvSpPr>
        <p:spPr>
          <a:xfrm>
            <a:off x="6958637" y="5862139"/>
            <a:ext cx="1154689" cy="377407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D9823D8D-5A31-4C7A-AC8A-FBB960DCF943}"/>
              </a:ext>
            </a:extLst>
          </p:cNvPr>
          <p:cNvSpPr/>
          <p:nvPr/>
        </p:nvSpPr>
        <p:spPr>
          <a:xfrm>
            <a:off x="3124954" y="6224324"/>
            <a:ext cx="1521286" cy="377407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3203B818-B778-4F3E-B2F8-880641F8DA6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AC55950D-BAFB-4250-9F50-7996604679ED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77461F93-3356-4038-825C-340223AE229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5C3E2A8F-3270-4472-BC43-2CABF78D8428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研究方法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32329F4-1541-46E0-8257-335FEAAE4D9D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C8986FC5-4261-4881-A854-C91DE3F41C1A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0D925DE1-0A59-45D2-B63A-53858479B400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8" name="Picture 2">
                <a:extLst>
                  <a:ext uri="{FF2B5EF4-FFF2-40B4-BE49-F238E27FC236}">
                    <a16:creationId xmlns:a16="http://schemas.microsoft.com/office/drawing/2014/main" id="{E3DABE97-B630-4631-8A49-9587F4D59CE3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6" name="Picture 2">
              <a:extLst>
                <a:ext uri="{FF2B5EF4-FFF2-40B4-BE49-F238E27FC236}">
                  <a16:creationId xmlns:a16="http://schemas.microsoft.com/office/drawing/2014/main" id="{D1BC6FE5-AB92-4290-86F2-6D827F4C485D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6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9" name="图片 48">
            <a:extLst>
              <a:ext uri="{FF2B5EF4-FFF2-40B4-BE49-F238E27FC236}">
                <a16:creationId xmlns:a16="http://schemas.microsoft.com/office/drawing/2014/main" id="{736B3C9E-0BA6-4DDC-A76B-FEEE08C104CB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000DF2BE-FD2F-4614-8831-F04392C8BC8E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5E33545A-5FC8-4936-AED2-5E927F752DCA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A052E00-CDA5-426C-BA39-C856337592B8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1" y="6723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279917" y="1007214"/>
            <a:ext cx="90693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en-US" altLang="zh-CN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SSE</a:t>
            </a:r>
            <a:r>
              <a:rPr lang="zh-CN" altLang="en-US" sz="2800" b="1" dirty="0">
                <a:solidFill>
                  <a:srgbClr val="2D4C7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威胁模型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08" y="1662867"/>
            <a:ext cx="10382784" cy="3219615"/>
          </a:xfrm>
          <a:prstGeom prst="rect">
            <a:avLst/>
          </a:prstGeom>
        </p:spPr>
      </p:pic>
      <p:sp>
        <p:nvSpPr>
          <p:cNvPr id="62" name="文本框 61"/>
          <p:cNvSpPr txBox="1"/>
          <p:nvPr/>
        </p:nvSpPr>
        <p:spPr>
          <a:xfrm>
            <a:off x="5340037" y="4099532"/>
            <a:ext cx="5421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①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8105694" y="4001459"/>
            <a:ext cx="5421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②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63972" y="3686995"/>
            <a:ext cx="789940" cy="78994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4985088" y="3257409"/>
            <a:ext cx="1324272" cy="46166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8194584" y="3204890"/>
            <a:ext cx="1788907" cy="46166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1" name="图片 70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830404" y="3746930"/>
            <a:ext cx="789940" cy="78994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5A6DD65E-A472-48D1-AFCC-A4B7A6EAEF51}"/>
              </a:ext>
            </a:extLst>
          </p:cNvPr>
          <p:cNvSpPr txBox="1"/>
          <p:nvPr/>
        </p:nvSpPr>
        <p:spPr>
          <a:xfrm>
            <a:off x="1047780" y="4871774"/>
            <a:ext cx="100964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Cambria Math" panose="02040503050406030204" pitchFamily="18" charset="0"/>
              </a:rPr>
              <a:t>Leakage: </a:t>
            </a:r>
            <a:r>
              <a:rPr lang="zh-CN" altLang="en-US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服务器了解到的关于数据库本身或客户端进行的查询的任何信息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DC221361-DABF-4A29-86A2-8CEE15B9C254}"/>
              </a:ext>
            </a:extLst>
          </p:cNvPr>
          <p:cNvSpPr txBox="1"/>
          <p:nvPr/>
        </p:nvSpPr>
        <p:spPr>
          <a:xfrm>
            <a:off x="478896" y="5729458"/>
            <a:ext cx="49782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Setup leakage: </a:t>
            </a: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服务器在设置时（即在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任何查询执行之前</a:t>
            </a: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）从加密数据库获取的信息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38FBCEE4-DB2E-490C-A74C-61761304D8F1}"/>
              </a:ext>
            </a:extLst>
          </p:cNvPr>
          <p:cNvSpPr txBox="1"/>
          <p:nvPr/>
        </p:nvSpPr>
        <p:spPr>
          <a:xfrm>
            <a:off x="7927279" y="5722257"/>
            <a:ext cx="343454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Query/Search leakage:</a:t>
            </a: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服务器从查询的</a:t>
            </a:r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交互</a:t>
            </a: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中获取的信息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D71AA8D3-D8F4-4E18-971D-75AE63F7907D}"/>
              </a:ext>
            </a:extLst>
          </p:cNvPr>
          <p:cNvSpPr/>
          <p:nvPr/>
        </p:nvSpPr>
        <p:spPr>
          <a:xfrm>
            <a:off x="478897" y="5729457"/>
            <a:ext cx="4848826" cy="749819"/>
          </a:xfrm>
          <a:prstGeom prst="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DBD1F213-A963-4D4B-B4E1-351F1E210B36}"/>
              </a:ext>
            </a:extLst>
          </p:cNvPr>
          <p:cNvSpPr/>
          <p:nvPr/>
        </p:nvSpPr>
        <p:spPr>
          <a:xfrm>
            <a:off x="7927281" y="5722257"/>
            <a:ext cx="3392158" cy="715087"/>
          </a:xfrm>
          <a:prstGeom prst="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7" name="图片 9" descr="32313630303830373b32313630303632333b7bad5934">
            <a:extLst>
              <a:ext uri="{FF2B5EF4-FFF2-40B4-BE49-F238E27FC236}">
                <a16:creationId xmlns:a16="http://schemas.microsoft.com/office/drawing/2014/main" id="{F81A2E31-EDA8-40C1-BD4E-9CB34776C83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18594746" flipH="1">
            <a:off x="4024977" y="5134404"/>
            <a:ext cx="438863" cy="620882"/>
          </a:xfrm>
          <a:prstGeom prst="rect">
            <a:avLst/>
          </a:prstGeom>
        </p:spPr>
      </p:pic>
      <p:pic>
        <p:nvPicPr>
          <p:cNvPr id="35" name="图片 9" descr="32313630303830373b32313630303632333b7bad5934">
            <a:extLst>
              <a:ext uri="{FF2B5EF4-FFF2-40B4-BE49-F238E27FC236}">
                <a16:creationId xmlns:a16="http://schemas.microsoft.com/office/drawing/2014/main" id="{29F53E18-2431-428C-A864-7EB372ED871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13404424" flipH="1">
            <a:off x="8347895" y="5144558"/>
            <a:ext cx="438863" cy="620882"/>
          </a:xfrm>
          <a:prstGeom prst="rect">
            <a:avLst/>
          </a:prstGeom>
        </p:spPr>
      </p:pic>
      <p:pic>
        <p:nvPicPr>
          <p:cNvPr id="37" name="图片 9" descr="32313630303830373b32313630303632333b7bad5934">
            <a:extLst>
              <a:ext uri="{FF2B5EF4-FFF2-40B4-BE49-F238E27FC236}">
                <a16:creationId xmlns:a16="http://schemas.microsoft.com/office/drawing/2014/main" id="{05EFE782-FA33-4CCB-8578-F7B91F36123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flipH="1">
            <a:off x="7514392" y="5765482"/>
            <a:ext cx="438863" cy="620882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52BD46B7-97B7-41FB-B575-4AF8F4A270E8}"/>
              </a:ext>
            </a:extLst>
          </p:cNvPr>
          <p:cNvSpPr txBox="1"/>
          <p:nvPr/>
        </p:nvSpPr>
        <p:spPr>
          <a:xfrm>
            <a:off x="5671573" y="5621736"/>
            <a:ext cx="17209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CMR10"/>
              </a:rPr>
              <a:t>volume-hiding encrypted multi</a:t>
            </a:r>
            <a:endParaRPr lang="en-US" altLang="zh-CN" b="1" dirty="0"/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CMR10"/>
              </a:rPr>
              <a:t>maps (EMMs)</a:t>
            </a:r>
            <a:endParaRPr lang="zh-CN" altLang="en-US" b="1" dirty="0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1F9F3936-DD41-46FB-B645-392640C9D6D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F34BC5EC-50D0-4A10-9F2E-1F821599B0D5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F6A61FC7-170B-4EA1-926E-305D0A8A87D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887B74FD-E11C-4744-8D07-9C1E9733F7E9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研究方法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1B948B61-764E-40A5-A775-BF716EA2A7F7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EA4EFF1F-1B6C-4048-B4F6-16FC171EF0F3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60A72BB2-40B4-4E4E-98B1-87EEA79E7EE5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52" name="Picture 2">
                <a:extLst>
                  <a:ext uri="{FF2B5EF4-FFF2-40B4-BE49-F238E27FC236}">
                    <a16:creationId xmlns:a16="http://schemas.microsoft.com/office/drawing/2014/main" id="{54C2BF7F-72AD-45D2-9B14-5A9B1CEC8A10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E87BE592-3523-47CF-9846-90409C0E418F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19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581EA62B-B40A-4809-A95A-2B775613283C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2EE09652-9324-459C-8CE9-F45DE36A8B17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50727966-1018-4E83-A846-999334367317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7F3399FA-ADAE-4439-B36D-803C07D4990E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49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280035" y="1007110"/>
            <a:ext cx="9894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volume-hiding encrypted multi maps (EMMs)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9D3D969-4ABA-408E-898F-FCFE6F3ADFD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024" y="1850452"/>
            <a:ext cx="3933885" cy="3682191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44D3D069-4690-43A2-A365-C83D489835A3}"/>
              </a:ext>
            </a:extLst>
          </p:cNvPr>
          <p:cNvSpPr txBox="1"/>
          <p:nvPr/>
        </p:nvSpPr>
        <p:spPr>
          <a:xfrm>
            <a:off x="896142" y="5602736"/>
            <a:ext cx="333713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i="0" dirty="0">
                <a:solidFill>
                  <a:srgbClr val="262626"/>
                </a:solidFill>
                <a:effectLst/>
                <a:latin typeface="-apple-system"/>
              </a:rPr>
              <a:t>多重映射将标签映射到元组</a:t>
            </a:r>
            <a:r>
              <a:rPr lang="zh-CN" altLang="en-US" b="1" dirty="0">
                <a:solidFill>
                  <a:srgbClr val="262626"/>
                </a:solidFill>
                <a:latin typeface="-apple-system"/>
              </a:rPr>
              <a:t>，</a:t>
            </a:r>
            <a:r>
              <a:rPr lang="en-US" altLang="zh-CN" b="1" dirty="0">
                <a:solidFill>
                  <a:srgbClr val="262626"/>
                </a:solidFill>
                <a:latin typeface="-apple-system"/>
              </a:rPr>
              <a:t>EMMs </a:t>
            </a:r>
            <a:r>
              <a:rPr lang="zh-CN" altLang="en-US" b="1" dirty="0">
                <a:solidFill>
                  <a:srgbClr val="262626"/>
                </a:solidFill>
                <a:latin typeface="-apple-system"/>
              </a:rPr>
              <a:t>是加密过的 </a:t>
            </a:r>
            <a:r>
              <a:rPr lang="en-US" altLang="zh-CN" b="1" dirty="0">
                <a:solidFill>
                  <a:srgbClr val="262626"/>
                </a:solidFill>
                <a:latin typeface="-apple-system"/>
              </a:rPr>
              <a:t>Multimaps,</a:t>
            </a:r>
            <a:r>
              <a:rPr lang="zh-CN" altLang="en-US" b="1" dirty="0">
                <a:solidFill>
                  <a:srgbClr val="262626"/>
                </a:solidFill>
                <a:latin typeface="-apple-system"/>
              </a:rPr>
              <a:t>即每个键值对都经过加密处理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447CFA8-82B5-4F46-94EB-C4ED49F5E8BE}"/>
              </a:ext>
            </a:extLst>
          </p:cNvPr>
          <p:cNvSpPr txBox="1"/>
          <p:nvPr/>
        </p:nvSpPr>
        <p:spPr>
          <a:xfrm>
            <a:off x="4664769" y="4309859"/>
            <a:ext cx="52763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volume-hiding: </a:t>
            </a:r>
            <a:r>
              <a:rPr lang="zh-CN" altLang="en-US" b="1" dirty="0"/>
              <a:t>The goal is to hide the volume </a:t>
            </a:r>
            <a:r>
              <a:rPr lang="en-US" altLang="zh-CN" b="1" dirty="0"/>
              <a:t>(length)</a:t>
            </a:r>
            <a:r>
              <a:rPr lang="zh-CN" altLang="en-US" b="1" dirty="0"/>
              <a:t> of keywords in the EMM</a:t>
            </a:r>
            <a:r>
              <a:rPr lang="en-US" altLang="zh-CN" b="1" dirty="0"/>
              <a:t>  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</a:rPr>
              <a:t>[KM19]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8F34321-8412-49A4-94F8-C94CC724FD11}"/>
              </a:ext>
            </a:extLst>
          </p:cNvPr>
          <p:cNvSpPr txBox="1"/>
          <p:nvPr/>
        </p:nvSpPr>
        <p:spPr>
          <a:xfrm>
            <a:off x="4664769" y="5124223"/>
            <a:ext cx="609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WHY hide volume: </a:t>
            </a:r>
            <a:r>
              <a:rPr lang="zh-CN" altLang="en-US" b="1" dirty="0"/>
              <a:t>volumetric attacks 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</a:rPr>
              <a:t>[BKM19,KKNO16]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97DAF7E-006E-41BC-BA4F-EE4F4103077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5166" y="7178121"/>
            <a:ext cx="7207780" cy="3114212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E6A67B1-0526-43EB-AF08-C3A9A927006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002" y="1926566"/>
            <a:ext cx="7347008" cy="2202546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774876B9-245F-4C91-AD4B-06019BC8BE2C}"/>
              </a:ext>
            </a:extLst>
          </p:cNvPr>
          <p:cNvSpPr txBox="1"/>
          <p:nvPr/>
        </p:nvSpPr>
        <p:spPr>
          <a:xfrm>
            <a:off x="4836682" y="5563378"/>
            <a:ext cx="3294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在 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EMM 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方案中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数据的大小信息并没有完全隐藏</a:t>
            </a:r>
            <a:r>
              <a:rPr lang="en-US" altLang="zh-CN" b="0" i="0" dirty="0">
                <a:solidFill>
                  <a:srgbClr val="262626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262626"/>
                </a:solidFill>
                <a:effectLst/>
                <a:latin typeface="-apple-system"/>
              </a:rPr>
              <a:t>服务器可以从中获取一些有价值的信息</a:t>
            </a:r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4965AEAC-81C9-48D1-B7FD-B2D92EA56C4F}"/>
              </a:ext>
            </a:extLst>
          </p:cNvPr>
          <p:cNvSpPr txBox="1"/>
          <p:nvPr/>
        </p:nvSpPr>
        <p:spPr>
          <a:xfrm>
            <a:off x="9229699" y="5794411"/>
            <a:ext cx="25011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2000" b="1" dirty="0">
                <a:solidFill>
                  <a:srgbClr val="2D4C7F"/>
                </a:solidFill>
                <a:latin typeface="-apple-system"/>
              </a:rPr>
              <a:t>基于泄露的密码分析</a:t>
            </a:r>
          </a:p>
        </p:txBody>
      </p:sp>
      <p:pic>
        <p:nvPicPr>
          <p:cNvPr id="41" name="图片 9" descr="32313630303830373b32313630303632333b7bad5934">
            <a:extLst>
              <a:ext uri="{FF2B5EF4-FFF2-40B4-BE49-F238E27FC236}">
                <a16:creationId xmlns:a16="http://schemas.microsoft.com/office/drawing/2014/main" id="{28C972C3-9B27-469C-A7CE-E3F3048DBE0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0800000" flipH="1">
            <a:off x="8096986" y="5684025"/>
            <a:ext cx="954417" cy="620882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8405E5EA-DF97-44E6-A03C-42400DE29CB9}"/>
              </a:ext>
            </a:extLst>
          </p:cNvPr>
          <p:cNvSpPr txBox="1"/>
          <p:nvPr/>
        </p:nvSpPr>
        <p:spPr>
          <a:xfrm>
            <a:off x="7528889" y="2634774"/>
            <a:ext cx="194958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800" b="1" dirty="0">
                <a:solidFill>
                  <a:srgbClr val="FF0000"/>
                </a:solidFill>
                <a:latin typeface="-apple-system"/>
              </a:rPr>
              <a:t>Label Leakage</a:t>
            </a:r>
            <a:endParaRPr lang="zh-CN" altLang="en-US" sz="2800" b="1" dirty="0">
              <a:solidFill>
                <a:srgbClr val="FF0000"/>
              </a:solidFill>
              <a:latin typeface="-apple-system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122BC7D2-094B-4944-9AA8-7CAA1E8F6B1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D7D97EC4-6DF5-4B61-BEED-51B00CB82625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97ABAAD3-59B1-4260-A5FB-289743617EE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8C2AAAD-6CBB-42A0-9A7E-78B884ED01E8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研究方法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7D1CA1F-FED3-43DC-8BD1-C79613172B69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317EAF5B-8CEA-4D16-8D4A-5D5E7DFEBE46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31E575BE-E46D-49E5-9DB6-2564B086D775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43" name="Picture 2">
                <a:extLst>
                  <a:ext uri="{FF2B5EF4-FFF2-40B4-BE49-F238E27FC236}">
                    <a16:creationId xmlns:a16="http://schemas.microsoft.com/office/drawing/2014/main" id="{4F7C98B1-0864-4D9D-B9FB-AC358716D3D4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5B1FEC60-572C-4CD4-99E1-BF5880B8C8A1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20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4" name="图片 43">
            <a:extLst>
              <a:ext uri="{FF2B5EF4-FFF2-40B4-BE49-F238E27FC236}">
                <a16:creationId xmlns:a16="http://schemas.microsoft.com/office/drawing/2014/main" id="{B46080B7-E80A-49EB-9319-FEE1E1C43BEE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8A1EA4C5-4580-4AAC-A998-C07EAC2B23A4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319AB36E-A233-4158-8551-9F44F4E0F8D3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B180D2BE-4D1A-4D56-86D9-D294091DEDB1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755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303485" y="643466"/>
            <a:ext cx="5585029" cy="55710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1" y="6723"/>
            <a:ext cx="12192000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1"/>
            </p:custDataLst>
          </p:nvPr>
        </p:nvSpPr>
        <p:spPr>
          <a:xfrm>
            <a:off x="279917" y="1007214"/>
            <a:ext cx="90693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基于泄露的密码分析</a:t>
            </a:r>
          </a:p>
        </p:txBody>
      </p:sp>
      <p:sp>
        <p:nvSpPr>
          <p:cNvPr id="33" name="矩形 32"/>
          <p:cNvSpPr/>
          <p:nvPr/>
        </p:nvSpPr>
        <p:spPr>
          <a:xfrm>
            <a:off x="179183" y="2532879"/>
            <a:ext cx="1759902" cy="13299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2" name="文本框 2"/>
          <p:cNvSpPr txBox="1"/>
          <p:nvPr/>
        </p:nvSpPr>
        <p:spPr>
          <a:xfrm>
            <a:off x="170497" y="2616493"/>
            <a:ext cx="18919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如何评估泄漏对</a:t>
            </a:r>
            <a:r>
              <a:rPr lang="en-US" altLang="zh-CN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SSE</a:t>
            </a:r>
            <a:r>
              <a:rPr lang="zh-CN" altLang="en-US" sz="2400" b="1" dirty="0">
                <a:solidFill>
                  <a:srgbClr val="2D4C7F"/>
                </a:solidFill>
                <a:latin typeface="Cambria Math" panose="02040503050406030204" pitchFamily="18" charset="0"/>
              </a:rPr>
              <a:t>实际安全的影响</a:t>
            </a:r>
          </a:p>
        </p:txBody>
      </p:sp>
      <p:cxnSp>
        <p:nvCxnSpPr>
          <p:cNvPr id="43" name="连接符: 肘形 42"/>
          <p:cNvCxnSpPr>
            <a:stCxn id="33" idx="3"/>
            <a:endCxn id="61" idx="1"/>
          </p:cNvCxnSpPr>
          <p:nvPr/>
        </p:nvCxnSpPr>
        <p:spPr>
          <a:xfrm flipV="1">
            <a:off x="1939085" y="2198618"/>
            <a:ext cx="478996" cy="999239"/>
          </a:xfrm>
          <a:prstGeom prst="bent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连接符: 肘形 44"/>
          <p:cNvCxnSpPr>
            <a:stCxn id="33" idx="3"/>
            <a:endCxn id="55" idx="1"/>
          </p:cNvCxnSpPr>
          <p:nvPr/>
        </p:nvCxnSpPr>
        <p:spPr>
          <a:xfrm flipV="1">
            <a:off x="1939085" y="3190482"/>
            <a:ext cx="478996" cy="7375"/>
          </a:xfrm>
          <a:prstGeom prst="bent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连接符: 肘形 45"/>
          <p:cNvCxnSpPr>
            <a:stCxn id="33" idx="3"/>
            <a:endCxn id="57" idx="1"/>
          </p:cNvCxnSpPr>
          <p:nvPr/>
        </p:nvCxnSpPr>
        <p:spPr>
          <a:xfrm>
            <a:off x="1939085" y="3197857"/>
            <a:ext cx="478996" cy="906158"/>
          </a:xfrm>
          <a:prstGeom prst="bent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7" name="组合 46"/>
          <p:cNvGrpSpPr/>
          <p:nvPr/>
        </p:nvGrpSpPr>
        <p:grpSpPr>
          <a:xfrm>
            <a:off x="2418081" y="1728888"/>
            <a:ext cx="7253046" cy="3647782"/>
            <a:chOff x="4711768" y="1110518"/>
            <a:chExt cx="4635432" cy="3016310"/>
          </a:xfrm>
        </p:grpSpPr>
        <p:sp>
          <p:nvSpPr>
            <p:cNvPr id="61" name="矩形 60"/>
            <p:cNvSpPr/>
            <p:nvPr/>
          </p:nvSpPr>
          <p:spPr>
            <a:xfrm>
              <a:off x="4711768" y="1110518"/>
              <a:ext cx="4635432" cy="77682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4711768" y="2026784"/>
              <a:ext cx="4635432" cy="58461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4711768" y="2745988"/>
              <a:ext cx="4635432" cy="65699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4711768" y="3537565"/>
              <a:ext cx="4635432" cy="58926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8" name="连接符: 肘形 47"/>
          <p:cNvCxnSpPr>
            <a:stCxn id="33" idx="3"/>
            <a:endCxn id="59" idx="1"/>
          </p:cNvCxnSpPr>
          <p:nvPr/>
        </p:nvCxnSpPr>
        <p:spPr>
          <a:xfrm>
            <a:off x="1939085" y="3197857"/>
            <a:ext cx="478996" cy="1822500"/>
          </a:xfrm>
          <a:prstGeom prst="bent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1" name="图片 80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5"/>
          <a:stretch>
            <a:fillRect/>
          </a:stretch>
        </p:blipFill>
        <p:spPr>
          <a:xfrm>
            <a:off x="2445588" y="1834795"/>
            <a:ext cx="7130463" cy="703983"/>
          </a:xfrm>
          <a:prstGeom prst="rect">
            <a:avLst/>
          </a:prstGeom>
        </p:spPr>
      </p:pic>
      <p:pic>
        <p:nvPicPr>
          <p:cNvPr id="96" name="图片 95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590" y="2918420"/>
            <a:ext cx="7130463" cy="544124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589" y="3877492"/>
            <a:ext cx="7130463" cy="551617"/>
          </a:xfrm>
          <a:prstGeom prst="rect">
            <a:avLst/>
          </a:prstGeom>
        </p:spPr>
      </p:pic>
      <p:pic>
        <p:nvPicPr>
          <p:cNvPr id="103" name="图片 102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589" y="4735943"/>
            <a:ext cx="7130463" cy="575299"/>
          </a:xfrm>
          <a:prstGeom prst="rect">
            <a:avLst/>
          </a:prstGeom>
        </p:spPr>
      </p:pic>
      <p:sp>
        <p:nvSpPr>
          <p:cNvPr id="34" name="矩形 33"/>
          <p:cNvSpPr/>
          <p:nvPr/>
        </p:nvSpPr>
        <p:spPr>
          <a:xfrm>
            <a:off x="9992056" y="1841692"/>
            <a:ext cx="1680454" cy="93946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8" name="文本框 107"/>
          <p:cNvSpPr txBox="1"/>
          <p:nvPr/>
        </p:nvSpPr>
        <p:spPr>
          <a:xfrm>
            <a:off x="10052452" y="1932919"/>
            <a:ext cx="1798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D4C7F"/>
                </a:solidFill>
              </a:rPr>
              <a:t>查询模式泄漏</a:t>
            </a:r>
          </a:p>
        </p:txBody>
      </p:sp>
      <p:sp>
        <p:nvSpPr>
          <p:cNvPr id="35" name="矩形 34"/>
          <p:cNvSpPr/>
          <p:nvPr/>
        </p:nvSpPr>
        <p:spPr>
          <a:xfrm>
            <a:off x="10070786" y="2336818"/>
            <a:ext cx="1522993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600" dirty="0">
                <a:solidFill>
                  <a:schemeClr val="tx1"/>
                </a:solidFill>
              </a:rPr>
              <a:t>用户查询序列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9992056" y="2959269"/>
            <a:ext cx="1858716" cy="939460"/>
            <a:chOff x="10052452" y="4122928"/>
            <a:chExt cx="1858716" cy="939460"/>
          </a:xfrm>
        </p:grpSpPr>
        <p:sp>
          <p:nvSpPr>
            <p:cNvPr id="36" name="矩形 35"/>
            <p:cNvSpPr/>
            <p:nvPr/>
          </p:nvSpPr>
          <p:spPr>
            <a:xfrm>
              <a:off x="10052452" y="4122928"/>
              <a:ext cx="1680454" cy="93946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0112848" y="4214155"/>
              <a:ext cx="17983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rgbClr val="2D4C7F"/>
                  </a:solidFill>
                </a:rPr>
                <a:t>结果模式泄漏</a:t>
              </a:r>
            </a:p>
          </p:txBody>
        </p:sp>
        <p:sp>
          <p:nvSpPr>
            <p:cNvPr id="38" name="矩形 37"/>
            <p:cNvSpPr/>
            <p:nvPr/>
          </p:nvSpPr>
          <p:spPr>
            <a:xfrm>
              <a:off x="10131182" y="4618054"/>
              <a:ext cx="1522993" cy="36933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600" dirty="0">
                  <a:solidFill>
                    <a:schemeClr val="tx1"/>
                  </a:solidFill>
                </a:rPr>
                <a:t>查询返回结果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9992056" y="4076846"/>
            <a:ext cx="1858716" cy="939460"/>
            <a:chOff x="10052452" y="5376670"/>
            <a:chExt cx="1858716" cy="939460"/>
          </a:xfrm>
        </p:grpSpPr>
        <p:sp>
          <p:nvSpPr>
            <p:cNvPr id="39" name="矩形 38"/>
            <p:cNvSpPr/>
            <p:nvPr/>
          </p:nvSpPr>
          <p:spPr>
            <a:xfrm>
              <a:off x="10052452" y="5376670"/>
              <a:ext cx="1680454" cy="93946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0112848" y="5467897"/>
              <a:ext cx="17983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rgbClr val="2D4C7F"/>
                  </a:solidFill>
                </a:rPr>
                <a:t>访问频率泄漏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10131182" y="5871796"/>
              <a:ext cx="1522993" cy="36933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600" dirty="0">
                  <a:solidFill>
                    <a:schemeClr val="tx1"/>
                  </a:solidFill>
                </a:rPr>
                <a:t>文档访问频率</a:t>
              </a:r>
            </a:p>
          </p:txBody>
        </p:sp>
      </p:grpSp>
      <p:cxnSp>
        <p:nvCxnSpPr>
          <p:cNvPr id="44" name="连接符: 肘形 43"/>
          <p:cNvCxnSpPr>
            <a:stCxn id="55" idx="3"/>
            <a:endCxn id="34" idx="1"/>
          </p:cNvCxnSpPr>
          <p:nvPr/>
        </p:nvCxnSpPr>
        <p:spPr>
          <a:xfrm flipV="1">
            <a:off x="9671127" y="2311422"/>
            <a:ext cx="320929" cy="879060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连接符: 肘形 48"/>
          <p:cNvCxnSpPr>
            <a:stCxn id="55" idx="3"/>
            <a:endCxn id="36" idx="1"/>
          </p:cNvCxnSpPr>
          <p:nvPr/>
        </p:nvCxnSpPr>
        <p:spPr>
          <a:xfrm>
            <a:off x="9671127" y="3190482"/>
            <a:ext cx="320929" cy="238517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连接符: 肘形 49"/>
          <p:cNvCxnSpPr>
            <a:stCxn id="55" idx="3"/>
            <a:endCxn id="39" idx="1"/>
          </p:cNvCxnSpPr>
          <p:nvPr/>
        </p:nvCxnSpPr>
        <p:spPr>
          <a:xfrm>
            <a:off x="9671127" y="3190482"/>
            <a:ext cx="320929" cy="1356094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4" name="图片 9" descr="32313630303830373b32313630303632333b7bad5934"/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 rot="16200000" flipH="1">
            <a:off x="5772833" y="5192814"/>
            <a:ext cx="646332" cy="914400"/>
          </a:xfrm>
          <a:prstGeom prst="rect">
            <a:avLst/>
          </a:prstGeom>
        </p:spPr>
      </p:pic>
      <p:sp>
        <p:nvSpPr>
          <p:cNvPr id="56" name="文本框 55"/>
          <p:cNvSpPr txBox="1"/>
          <p:nvPr/>
        </p:nvSpPr>
        <p:spPr>
          <a:xfrm>
            <a:off x="3478051" y="6031334"/>
            <a:ext cx="523589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latin typeface="Cambria Math" panose="02040503050406030204" pitchFamily="18" charset="0"/>
              </a:rPr>
              <a:t>技术手段</a:t>
            </a: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：伪造访问</a:t>
            </a:r>
            <a:r>
              <a:rPr lang="en-US" altLang="zh-CN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(dummy accesses)</a:t>
            </a: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，填充</a:t>
            </a:r>
            <a:r>
              <a:rPr lang="en-US" altLang="zh-CN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(padding)</a:t>
            </a: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，体积隐藏</a:t>
            </a:r>
            <a:r>
              <a:rPr lang="en-US" altLang="zh-CN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(volume-hiding)</a:t>
            </a:r>
            <a:r>
              <a:rPr lang="zh-CN" altLang="en-US" sz="2000" b="1" dirty="0">
                <a:solidFill>
                  <a:srgbClr val="2D4C7F"/>
                </a:solidFill>
                <a:latin typeface="Cambria Math" panose="02040503050406030204" pitchFamily="18" charset="0"/>
              </a:rPr>
              <a:t>等。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F1C38DA-C31A-4C24-B08B-122C262BD3F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rgbClr val="2D4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61992CFE-FB08-4A23-9347-C9DF965CB4D4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504967" y="17931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0CF57D75-BABE-408D-8DEA-83B61701A374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01" y="161565"/>
            <a:ext cx="1809750" cy="369332"/>
          </a:xfrm>
          <a:prstGeom prst="rect">
            <a:avLst/>
          </a:prstGeom>
          <a:solidFill>
            <a:schemeClr val="lt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2D4C7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实验背景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3538DCA5-C845-4C24-A4E5-856DC257569B}"/>
              </a:ext>
            </a:extLst>
          </p:cNvPr>
          <p:cNvSpPr txBox="1"/>
          <p:nvPr/>
        </p:nvSpPr>
        <p:spPr>
          <a:xfrm>
            <a:off x="2564710" y="16156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研究方法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  <a:sym typeface="华文楷体" panose="02010600040101010101" pitchFamily="2" charset="-122"/>
            </a:endParaRP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488B2FA2-024E-49B1-AAC8-557EDA81CE3C}"/>
              </a:ext>
            </a:extLst>
          </p:cNvPr>
          <p:cNvGrpSpPr/>
          <p:nvPr/>
        </p:nvGrpSpPr>
        <p:grpSpPr>
          <a:xfrm>
            <a:off x="9994265" y="94615"/>
            <a:ext cx="1431290" cy="473710"/>
            <a:chOff x="2103890" y="214716"/>
            <a:chExt cx="1306087" cy="415816"/>
          </a:xfrm>
        </p:grpSpPr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947C0EDF-9E15-4EAA-84A5-819CCCF77B8B}"/>
                </a:ext>
              </a:extLst>
            </p:cNvPr>
            <p:cNvGrpSpPr/>
            <p:nvPr/>
          </p:nvGrpSpPr>
          <p:grpSpPr>
            <a:xfrm>
              <a:off x="2103890" y="214716"/>
              <a:ext cx="1306087" cy="415816"/>
              <a:chOff x="2103890" y="214716"/>
              <a:chExt cx="1306087" cy="415816"/>
            </a:xfrm>
          </p:grpSpPr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id="{36E7FB48-A92A-4147-A560-57CB8524F5DF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110202" y="218255"/>
                <a:ext cx="409162" cy="40916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pic>
            <p:nvPicPr>
              <p:cNvPr id="66" name="Picture 2">
                <a:extLst>
                  <a:ext uri="{FF2B5EF4-FFF2-40B4-BE49-F238E27FC236}">
                    <a16:creationId xmlns:a16="http://schemas.microsoft.com/office/drawing/2014/main" id="{9BDB1504-D126-457E-AD0C-A98B0FC07312}"/>
                  </a:ext>
                </a:extLst>
              </p:cNvPr>
              <p:cNvPicPr>
                <a:picLocks noChangeAspect="1" noChangeArrowheads="1"/>
              </p:cNvPicPr>
              <p:nvPr>
                <p:custDataLst>
                  <p:tags r:id="rId10"/>
                </p:custDataLst>
              </p:nvPr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03890" y="214716"/>
                <a:ext cx="1306087" cy="4158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64" name="Picture 2">
              <a:extLst>
                <a:ext uri="{FF2B5EF4-FFF2-40B4-BE49-F238E27FC236}">
                  <a16:creationId xmlns:a16="http://schemas.microsoft.com/office/drawing/2014/main" id="{989CB78E-6A01-4756-9965-83DD44045805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 rotWithShape="1">
            <a:blip r:embed="rId21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22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39" t="69413"/>
            <a:stretch>
              <a:fillRect/>
            </a:stretch>
          </p:blipFill>
          <p:spPr bwMode="auto">
            <a:xfrm>
              <a:off x="2547388" y="499404"/>
              <a:ext cx="860209" cy="127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2" name="图片 71">
            <a:extLst>
              <a:ext uri="{FF2B5EF4-FFF2-40B4-BE49-F238E27FC236}">
                <a16:creationId xmlns:a16="http://schemas.microsoft.com/office/drawing/2014/main" id="{D21DA248-6658-40C6-98E3-1E5881D41478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665" y="94615"/>
            <a:ext cx="474345" cy="474345"/>
          </a:xfrm>
          <a:prstGeom prst="rect">
            <a:avLst/>
          </a:prstGeom>
          <a:ln>
            <a:noFill/>
          </a:ln>
        </p:spPr>
      </p:pic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09E33A03-3F16-4715-BB52-2FCC4D9A5625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374459" y="175977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73">
            <a:extLst>
              <a:ext uri="{FF2B5EF4-FFF2-40B4-BE49-F238E27FC236}">
                <a16:creationId xmlns:a16="http://schemas.microsoft.com/office/drawing/2014/main" id="{55CCA14B-A4C1-40CC-BB59-67485BA2EDC5}"/>
              </a:ext>
            </a:extLst>
          </p:cNvPr>
          <p:cNvSpPr txBox="1"/>
          <p:nvPr/>
        </p:nvSpPr>
        <p:spPr>
          <a:xfrm>
            <a:off x="4390606" y="158225"/>
            <a:ext cx="18097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FFFFFF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华文楷体" panose="02010600040101010101" pitchFamily="2" charset="-122"/>
              </a:rPr>
              <a:t>实验结果</a:t>
            </a:r>
          </a:p>
        </p:txBody>
      </p: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A5A3D472-9694-4D48-B21E-F43FE0E472F9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6239849" y="157558"/>
            <a:ext cx="0" cy="333828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Y4NDNjYzZkZDkzN2U4OGE1Nzk5MWFiMzcxY2U4YWM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45_2*n_h_h_f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45_2*n_h_h_f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45_2*n_h_h_f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45_2*n_h_h_f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45_2*n_h_h_f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45_2*n_h_h_f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45_2*n_h_h_f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45_2*n_h_h_f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0.27850393700794,&quot;left&quot;:125.42669291338584,&quot;top&quot;:130.66952755905513,&quot;width&quot;:404.23149606299273}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3_1"/>
  <p:tag name="KSO_WM_UNIT_ID" val="diagram20230945_2*n_h_h_f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3_1"/>
  <p:tag name="KSO_WM_UNIT_ID" val="diagram20230945_2*n_h_h_a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8.25,&quot;left&quot;:57.95,&quot;top&quot;:161.75,&quot;width&quot;:494.75}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45_2*n_h_h_f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3.0785039370079,&quot;left&quot;:360.42669291338586,&quot;top&quot;:113.16952755905513,&quot;width&quot;:297.4314960629921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45_2*n_h_h_f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3_1"/>
  <p:tag name="KSO_WM_UNIT_ID" val="diagram20230945_2*n_h_h_a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3.0785039370079,&quot;left&quot;:360.42669291338586,&quot;top&quot;:113.16952755905513,&quot;width&quot;:297.4314960629921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3_1"/>
  <p:tag name="KSO_WM_UNIT_ID" val="diagram20230945_2*n_h_h_f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3_1"/>
  <p:tag name="KSO_WM_UNIT_ID" val="diagram20230945_2*n_h_h_a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3_1"/>
  <p:tag name="KSO_WM_UNIT_ID" val="diagram20230945_2*n_h_h_f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3_1"/>
  <p:tag name="KSO_WM_UNIT_ID" val="diagram20230945_2*n_h_h_a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3_1"/>
  <p:tag name="KSO_WM_UNIT_ID" val="diagram20230945_2*n_h_h_f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3_1"/>
  <p:tag name="KSO_WM_UNIT_ID" val="diagram20230945_2*n_h_h_a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3_1"/>
  <p:tag name="KSO_WM_UNIT_ID" val="diagram20230945_2*n_h_h_f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3_1"/>
  <p:tag name="KSO_WM_UNIT_ID" val="diagram20230945_2*n_h_h_a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3_1"/>
  <p:tag name="KSO_WM_UNIT_ID" val="diagram20230945_2*n_h_h_f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3_1"/>
  <p:tag name="KSO_WM_UNIT_ID" val="diagram20230945_2*n_h_h_a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3_1"/>
  <p:tag name="KSO_WM_UNIT_ID" val="diagram20230945_2*n_h_h_f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3_1"/>
  <p:tag name="KSO_WM_UNIT_ID" val="diagram20230945_2*n_h_h_a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3_1"/>
  <p:tag name="KSO_WM_UNIT_ID" val="diagram20230945_2*n_h_h_f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3_1"/>
  <p:tag name="KSO_WM_UNIT_ID" val="diagram20230945_2*n_h_h_a*1_2_3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80.47578803115005,&quot;left&quot;:57.23744444592271,&quot;top&quot;:127.49889763779527,&quot;width&quot;:926.88751618399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767.4890224234514,&quot;left&quot;:81.82498779296876,&quot;top&quot;:50.666614173228346,&quot;width&quot;:799.5883522621167}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3.0785039370079,&quot;left&quot;:360.42669291338586,&quot;top&quot;:113.16952755905513,&quot;width&quot;:297.4314960629921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767.4890224234514,&quot;left&quot;:81.82498779296876,&quot;top&quot;:50.666614173228346,&quot;width&quot;:799.5883522621167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767.4890224234514,&quot;left&quot;:81.82498779296876,&quot;top&quot;:50.666614173228346,&quot;width&quot;:799.5883522621167}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767.4890224234514,&quot;left&quot;:81.82498779296876,&quot;top&quot;:50.666614173228346,&quot;width&quot;:799.5883522621167}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767.4890224234514,&quot;left&quot;:81.82498779296876,&quot;top&quot;:50.666614173228346,&quot;width&quot;:799.5883522621167}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3.0785039370079,&quot;left&quot;:360.42669291338586,&quot;top&quot;:113.16952755905513,&quot;width&quot;:297.4314960629921}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3.0785039370079,&quot;left&quot;:360.42669291338586,&quot;top&quot;:113.16952755905513,&quot;width&quot;:297.4314960629921}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3.0785039370079,&quot;left&quot;:360.42669291338586,&quot;top&quot;:113.16952755905513,&quot;width&quot;:297.4314960629921}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8.25,&quot;left&quot;:57.95,&quot;top&quot;:161.75,&quot;width&quot;:494.75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45_2*n_h_h_f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，请尽量言简意赅的阐述观点。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n_h_h_a"/>
  <p:tag name="KSO_WM_UNIT_INDEX" val="1_2_1_1"/>
  <p:tag name="KSO_WM_UNIT_ID" val="diagram20230945_2*n_h_h_a*1_2_1_1"/>
  <p:tag name="KSO_WM_TEMPLATE_CATEGORY" val="diagram"/>
  <p:tag name="KSO_WM_TEMPLATE_INDEX" val="20230945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DIAGRAM_MAX_ITEMCNT" val="4"/>
  <p:tag name="KSO_WM_DIAGRAM_MIN_ITEMCNT" val="2"/>
  <p:tag name="KSO_WM_DIAGRAM_VIRTUALLY_FRAME" val="{&quot;height&quot;:308.25,&quot;left&quot;:57.95,&quot;top&quot;:161.75,&quot;width&quot;:494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7,7,7,7,7,7]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8"/>
  <p:tag name="KSO_WM_UNIT_TEXT_FILL_TYPE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heme/theme1.xml><?xml version="1.0" encoding="utf-8"?>
<a:theme xmlns:a="http://schemas.openxmlformats.org/drawingml/2006/main" name="1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24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wrap="square" lIns="0" tIns="0" rIns="0" bIns="0" rtlCol="0" anchor="b" anchorCtr="0">
        <a:noAutofit/>
      </a:bodyPr>
      <a:lstStyle>
        <a:defPPr algn="just">
          <a:spcBef>
            <a:spcPct val="0"/>
          </a:spcBef>
          <a:spcAft>
            <a:spcPct val="0"/>
          </a:spcAft>
          <a:defRPr lang="zh-CN" altLang="en-US" sz="2000" b="1">
            <a:solidFill>
              <a:schemeClr val="accent3"/>
            </a:solidFill>
            <a:latin typeface="+mn-ea"/>
            <a:cs typeface="+mn-ea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29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wrap="square" lIns="0" tIns="0" rIns="0" bIns="0" rtlCol="0" anchor="b" anchorCtr="0">
        <a:noAutofit/>
      </a:bodyPr>
      <a:lstStyle>
        <a:defPPr algn="just">
          <a:spcBef>
            <a:spcPct val="0"/>
          </a:spcBef>
          <a:spcAft>
            <a:spcPct val="0"/>
          </a:spcAft>
          <a:defRPr lang="zh-CN" altLang="en-US" sz="2000" b="1">
            <a:solidFill>
              <a:schemeClr val="accent3"/>
            </a:solidFill>
            <a:latin typeface="+mn-ea"/>
            <a:cs typeface="+mn-ea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wrap="square" lIns="0" tIns="0" rIns="0" bIns="0" rtlCol="0" anchor="b" anchorCtr="0">
        <a:noAutofit/>
      </a:bodyPr>
      <a:lstStyle>
        <a:defPPr algn="just">
          <a:spcBef>
            <a:spcPct val="0"/>
          </a:spcBef>
          <a:spcAft>
            <a:spcPct val="0"/>
          </a:spcAft>
          <a:defRPr lang="zh-CN" altLang="en-US" sz="2000" b="1">
            <a:solidFill>
              <a:schemeClr val="accent3"/>
            </a:solidFill>
            <a:latin typeface="+mn-ea"/>
            <a:cs typeface="+mn-ea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wrap="square" lIns="0" tIns="0" rIns="0" bIns="0" rtlCol="0" anchor="b" anchorCtr="0">
        <a:noAutofit/>
      </a:bodyPr>
      <a:lstStyle>
        <a:defPPr algn="just">
          <a:spcBef>
            <a:spcPct val="0"/>
          </a:spcBef>
          <a:spcAft>
            <a:spcPct val="0"/>
          </a:spcAft>
          <a:defRPr lang="zh-CN" altLang="en-US" sz="2000" b="1">
            <a:solidFill>
              <a:schemeClr val="accent3"/>
            </a:solidFill>
            <a:latin typeface="+mn-ea"/>
            <a:cs typeface="+mn-ea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wrap="square" lIns="0" tIns="0" rIns="0" bIns="0" rtlCol="0" anchor="b" anchorCtr="0">
        <a:noAutofit/>
      </a:bodyPr>
      <a:lstStyle>
        <a:defPPr algn="just">
          <a:spcBef>
            <a:spcPct val="0"/>
          </a:spcBef>
          <a:spcAft>
            <a:spcPct val="0"/>
          </a:spcAft>
          <a:defRPr lang="zh-CN" altLang="en-US" sz="2000" b="1">
            <a:solidFill>
              <a:schemeClr val="accent3"/>
            </a:solidFill>
            <a:latin typeface="+mn-ea"/>
            <a:cs typeface="+mn-ea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7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wrap="square" lIns="0" tIns="0" rIns="0" bIns="0" rtlCol="0" anchor="b" anchorCtr="0">
        <a:noAutofit/>
      </a:bodyPr>
      <a:lstStyle>
        <a:defPPr algn="just">
          <a:spcBef>
            <a:spcPct val="0"/>
          </a:spcBef>
          <a:spcAft>
            <a:spcPct val="0"/>
          </a:spcAft>
          <a:defRPr lang="zh-CN" altLang="en-US" sz="2000" b="1">
            <a:solidFill>
              <a:schemeClr val="accent3"/>
            </a:solidFill>
            <a:latin typeface="+mn-ea"/>
            <a:cs typeface="+mn-ea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8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wrap="square" lIns="0" tIns="0" rIns="0" bIns="0" rtlCol="0" anchor="b" anchorCtr="0">
        <a:noAutofit/>
      </a:bodyPr>
      <a:lstStyle>
        <a:defPPr algn="just">
          <a:spcBef>
            <a:spcPct val="0"/>
          </a:spcBef>
          <a:spcAft>
            <a:spcPct val="0"/>
          </a:spcAft>
          <a:defRPr lang="zh-CN" altLang="en-US" sz="2000" b="1">
            <a:solidFill>
              <a:schemeClr val="accent3"/>
            </a:solidFill>
            <a:latin typeface="+mn-ea"/>
            <a:cs typeface="+mn-ea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9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wrap="square" lIns="0" tIns="0" rIns="0" bIns="0" rtlCol="0" anchor="b" anchorCtr="0">
        <a:noAutofit/>
      </a:bodyPr>
      <a:lstStyle>
        <a:defPPr algn="just">
          <a:spcBef>
            <a:spcPct val="0"/>
          </a:spcBef>
          <a:spcAft>
            <a:spcPct val="0"/>
          </a:spcAft>
          <a:defRPr lang="zh-CN" altLang="en-US" sz="2000" b="1">
            <a:solidFill>
              <a:schemeClr val="accent3"/>
            </a:solidFill>
            <a:latin typeface="+mn-ea"/>
            <a:cs typeface="+mn-ea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21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wrap="square" lIns="0" tIns="0" rIns="0" bIns="0" rtlCol="0" anchor="b" anchorCtr="0">
        <a:noAutofit/>
      </a:bodyPr>
      <a:lstStyle>
        <a:defPPr algn="just">
          <a:spcBef>
            <a:spcPct val="0"/>
          </a:spcBef>
          <a:spcAft>
            <a:spcPct val="0"/>
          </a:spcAft>
          <a:defRPr lang="zh-CN" altLang="en-US" sz="2000" b="1">
            <a:solidFill>
              <a:schemeClr val="accent3"/>
            </a:solidFill>
            <a:latin typeface="+mn-ea"/>
            <a:cs typeface="+mn-ea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22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wrap="square" lIns="0" tIns="0" rIns="0" bIns="0" rtlCol="0" anchor="b" anchorCtr="0">
        <a:noAutofit/>
      </a:bodyPr>
      <a:lstStyle>
        <a:defPPr algn="just">
          <a:spcBef>
            <a:spcPct val="0"/>
          </a:spcBef>
          <a:spcAft>
            <a:spcPct val="0"/>
          </a:spcAft>
          <a:defRPr lang="zh-CN" altLang="en-US" sz="2000" b="1">
            <a:solidFill>
              <a:schemeClr val="accent3"/>
            </a:solidFill>
            <a:latin typeface="+mn-ea"/>
            <a:cs typeface="+mn-ea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2024</TotalTime>
  <Words>3097</Words>
  <Application>Microsoft Office PowerPoint</Application>
  <PresentationFormat>宽屏</PresentationFormat>
  <Paragraphs>422</Paragraphs>
  <Slides>41</Slides>
  <Notes>40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11</vt:i4>
      </vt:variant>
      <vt:variant>
        <vt:lpstr>幻灯片标题</vt:lpstr>
      </vt:variant>
      <vt:variant>
        <vt:i4>41</vt:i4>
      </vt:variant>
    </vt:vector>
  </HeadingPairs>
  <TitlesOfParts>
    <vt:vector size="67" baseType="lpstr">
      <vt:lpstr>-apple-system</vt:lpstr>
      <vt:lpstr>CMR10</vt:lpstr>
      <vt:lpstr>Inter</vt:lpstr>
      <vt:lpstr>等线</vt:lpstr>
      <vt:lpstr>等线 Light</vt:lpstr>
      <vt:lpstr>华文彩云</vt:lpstr>
      <vt:lpstr>华文楷体</vt:lpstr>
      <vt:lpstr>楷体</vt:lpstr>
      <vt:lpstr>微软雅黑</vt:lpstr>
      <vt:lpstr>Arial</vt:lpstr>
      <vt:lpstr>Calibri</vt:lpstr>
      <vt:lpstr>Cambria Math</vt:lpstr>
      <vt:lpstr>Times New Roman</vt:lpstr>
      <vt:lpstr>Tw Cen MT Condensed Extra Bold</vt:lpstr>
      <vt:lpstr>Wingdings</vt:lpstr>
      <vt:lpstr>1_Office 主题​​</vt:lpstr>
      <vt:lpstr>4_Office 主题​​</vt:lpstr>
      <vt:lpstr>5_Office 主题​​</vt:lpstr>
      <vt:lpstr>6_Office 主题​​</vt:lpstr>
      <vt:lpstr>7_Office 主题​​</vt:lpstr>
      <vt:lpstr>8_Office 主题​​</vt:lpstr>
      <vt:lpstr>9_Office 主题​​</vt:lpstr>
      <vt:lpstr>21_Office 主题​​</vt:lpstr>
      <vt:lpstr>22_Office 主题​​</vt:lpstr>
      <vt:lpstr>24_Office 主题​​</vt:lpstr>
      <vt:lpstr>29_Office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ElsaT</dc:creator>
  <cp:lastModifiedBy>Admin</cp:lastModifiedBy>
  <cp:revision>378</cp:revision>
  <dcterms:created xsi:type="dcterms:W3CDTF">2024-09-11T11:37:00Z</dcterms:created>
  <dcterms:modified xsi:type="dcterms:W3CDTF">2025-02-06T12:57:55Z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FE983820AF264B8998D1EA055BF2F422_13</vt:lpwstr>
  </property>
  <property fmtid="{D5CDD505-2E9C-101B-9397-08002B2CF9AE}" pid="3" name="KSOProductBuildVer">
    <vt:lpwstr>2052-12.1.0.18912</vt:lpwstr>
  </property>
</Properties>
</file>

<file path=docProps/thumbnail.jpeg>
</file>